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74" r:id="rId1"/>
  </p:sldMasterIdLst>
  <p:notesMasterIdLst>
    <p:notesMasterId r:id="rId15"/>
  </p:notesMasterIdLst>
  <p:handoutMasterIdLst>
    <p:handoutMasterId r:id="rId16"/>
  </p:handoutMasterIdLst>
  <p:sldIdLst>
    <p:sldId id="464" r:id="rId2"/>
    <p:sldId id="414" r:id="rId3"/>
    <p:sldId id="499" r:id="rId4"/>
    <p:sldId id="489" r:id="rId5"/>
    <p:sldId id="490" r:id="rId6"/>
    <p:sldId id="491" r:id="rId7"/>
    <p:sldId id="492" r:id="rId8"/>
    <p:sldId id="493" r:id="rId9"/>
    <p:sldId id="494" r:id="rId10"/>
    <p:sldId id="495" r:id="rId11"/>
    <p:sldId id="496" r:id="rId12"/>
    <p:sldId id="497" r:id="rId13"/>
    <p:sldId id="469" r:id="rId14"/>
  </p:sldIdLst>
  <p:sldSz cx="9144000" cy="6858000" type="screen4x3"/>
  <p:notesSz cx="6802438" cy="993616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340" userDrawn="1">
          <p15:clr>
            <a:srgbClr val="A4A3A4"/>
          </p15:clr>
        </p15:guide>
        <p15:guide id="4" pos="2880">
          <p15:clr>
            <a:srgbClr val="A4A3A4"/>
          </p15:clr>
        </p15:guide>
        <p15:guide id="5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10123"/>
    <a:srgbClr val="990033"/>
    <a:srgbClr val="FDFBED"/>
    <a:srgbClr val="A54154"/>
    <a:srgbClr val="900022"/>
    <a:srgbClr val="C4B9AD"/>
    <a:srgbClr val="F3F2E9"/>
    <a:srgbClr val="FDFAEC"/>
    <a:srgbClr val="F7F6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밝은 스타일 2 - 강조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E25E649-3F16-4E02-A733-19D2CDBF48F0}" styleName="보통 스타일 3 - 강조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10" autoAdjust="0"/>
    <p:restoredTop sz="92042" autoAdjust="0"/>
  </p:normalViewPr>
  <p:slideViewPr>
    <p:cSldViewPr snapToObjects="1">
      <p:cViewPr>
        <p:scale>
          <a:sx n="114" d="100"/>
          <a:sy n="114" d="100"/>
        </p:scale>
        <p:origin x="-3474" y="72"/>
      </p:cViewPr>
      <p:guideLst>
        <p:guide orient="horz" pos="2160"/>
        <p:guide pos="34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3972" y="-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7988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2864" y="1"/>
            <a:ext cx="2947987" cy="498475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49B5E93C-5519-4746-87AF-6D5E9DB28820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37689"/>
            <a:ext cx="2947988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r>
              <a:rPr lang="ko-KR" altLang="en-US"/>
              <a:t>발전 및 특성화 계획</a:t>
            </a: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2864" y="9437689"/>
            <a:ext cx="2947987" cy="498475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A5FE6840-6C71-46E5-991A-BE3E7442C95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4713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7723" cy="496808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3142" y="1"/>
            <a:ext cx="2947723" cy="496808"/>
          </a:xfrm>
          <a:prstGeom prst="rect">
            <a:avLst/>
          </a:prstGeom>
        </p:spPr>
        <p:txBody>
          <a:bodyPr vert="horz" lIns="91385" tIns="45693" rIns="91385" bIns="45693" rtlCol="0"/>
          <a:lstStyle>
            <a:lvl1pPr algn="r">
              <a:defRPr sz="1200"/>
            </a:lvl1pPr>
          </a:lstStyle>
          <a:p>
            <a:fld id="{41DE9A67-1BA8-41D4-A33C-C36D37458601}" type="datetimeFigureOut">
              <a:rPr lang="ko-KR" altLang="en-US" smtClean="0"/>
              <a:pPr/>
              <a:t>2018-09-03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85" tIns="45693" rIns="91385" bIns="45693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0245" y="4719679"/>
            <a:ext cx="5441950" cy="4471273"/>
          </a:xfrm>
          <a:prstGeom prst="rect">
            <a:avLst/>
          </a:prstGeom>
        </p:spPr>
        <p:txBody>
          <a:bodyPr vert="horz" lIns="91385" tIns="45693" rIns="91385" bIns="45693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2" y="9437631"/>
            <a:ext cx="2947723" cy="496808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l">
              <a:defRPr sz="1200"/>
            </a:lvl1pPr>
          </a:lstStyle>
          <a:p>
            <a:r>
              <a:rPr lang="ko-KR" altLang="en-US"/>
              <a:t>발전 및 특성화 계획</a:t>
            </a: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3142" y="9437631"/>
            <a:ext cx="2947723" cy="496808"/>
          </a:xfrm>
          <a:prstGeom prst="rect">
            <a:avLst/>
          </a:prstGeom>
        </p:spPr>
        <p:txBody>
          <a:bodyPr vert="horz" lIns="91385" tIns="45693" rIns="91385" bIns="45693" rtlCol="0" anchor="b"/>
          <a:lstStyle>
            <a:lvl1pPr algn="r">
              <a:defRPr sz="1200"/>
            </a:lvl1pPr>
          </a:lstStyle>
          <a:p>
            <a:fld id="{F615DC3E-E50B-4AA8-950C-824123F99D8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55440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4952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51543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90072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55600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31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3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831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9642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08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94432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347224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9411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3E52-7669-455C-B2A4-268EE78F9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>
            <a:lvl1pPr algn="r">
              <a:defRPr/>
            </a:lvl1pPr>
          </a:lstStyle>
          <a:p>
            <a:fld id="{67BA3E52-7669-455C-B2A4-268EE78F9A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 userDrawn="1"/>
        </p:nvCxnSpPr>
        <p:spPr>
          <a:xfrm>
            <a:off x="179512" y="1556792"/>
            <a:ext cx="8784000" cy="0"/>
          </a:xfrm>
          <a:prstGeom prst="line">
            <a:avLst/>
          </a:prstGeom>
          <a:ln w="28575" cap="rnd">
            <a:gradFill flip="none" rotWithShape="1">
              <a:gsLst>
                <a:gs pos="0">
                  <a:srgbClr val="9C0238"/>
                </a:gs>
                <a:gs pos="56000">
                  <a:srgbClr val="C00000">
                    <a:alpha val="44000"/>
                  </a:srgbClr>
                </a:gs>
                <a:gs pos="100000">
                  <a:srgbClr val="C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9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72000">
              <a:schemeClr val="bg2">
                <a:tint val="45000"/>
                <a:shade val="99000"/>
                <a:satMod val="350000"/>
              </a:schemeClr>
            </a:gs>
            <a:gs pos="100000">
              <a:srgbClr val="D7C9B1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A3E52-7669-455C-B2A4-268EE78F9A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3100" y="1737390"/>
            <a:ext cx="6703275" cy="175432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p3d/>
          </a:bodyPr>
          <a:lstStyle/>
          <a:p>
            <a:pPr algn="ctr" fontAlgn="base"/>
            <a:r>
              <a:rPr lang="ko-KR" altLang="en-US" sz="6000" spc="-250" dirty="0">
                <a:solidFill>
                  <a:srgbClr val="910123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高大法學 미래 설계</a:t>
            </a:r>
            <a:endParaRPr lang="en-US" altLang="ko-KR" sz="6000" spc="-250" dirty="0">
              <a:solidFill>
                <a:srgbClr val="9101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base"/>
            <a:endParaRPr lang="en-US" altLang="ko-KR" sz="1200" spc="-250" dirty="0">
              <a:solidFill>
                <a:srgbClr val="910123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fontAlgn="base"/>
            <a:r>
              <a:rPr lang="en-US" altLang="ko-KR" sz="3600" spc="-25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“</a:t>
            </a:r>
            <a:r>
              <a:rPr lang="ko-KR" altLang="en-US" sz="3600" spc="-250" dirty="0" err="1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법창의센터</a:t>
            </a:r>
            <a:r>
              <a:rPr lang="ko-KR" altLang="en-US" sz="3600" spc="-25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en-US" altLang="ko-KR" sz="3600" spc="-25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&amp; </a:t>
            </a:r>
            <a:r>
              <a:rPr lang="ko-KR" altLang="en-US" sz="3600" spc="-25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창업보육플랫폼</a:t>
            </a:r>
            <a:r>
              <a:rPr lang="en-US" altLang="ko-KR" sz="3600" spc="-25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”</a:t>
            </a:r>
            <a:r>
              <a:rPr lang="ko-KR" altLang="en-US" sz="2800" dirty="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                      </a:t>
            </a:r>
            <a:r>
              <a:rPr lang="ko-KR" altLang="en-US" sz="2800" dirty="0"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2800" spc="-150" dirty="0">
              <a:solidFill>
                <a:srgbClr val="0000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8454" y="4283771"/>
            <a:ext cx="511256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HY견명조" pitchFamily="18" charset="-127"/>
                <a:ea typeface="HY견명조" pitchFamily="18" charset="-127"/>
              </a:rPr>
              <a:t>명 순 구</a:t>
            </a:r>
            <a:endParaRPr lang="en-US" altLang="ko-KR" sz="3200" b="1" dirty="0">
              <a:solidFill>
                <a:schemeClr val="tx1">
                  <a:lumMod val="65000"/>
                  <a:lumOff val="35000"/>
                </a:schemeClr>
              </a:solidFill>
              <a:latin typeface="HY견명조" pitchFamily="18" charset="-127"/>
              <a:ea typeface="HY견명조" pitchFamily="18" charset="-127"/>
            </a:endParaRPr>
          </a:p>
          <a:p>
            <a:pPr algn="ctr"/>
            <a:endParaRPr lang="en-US" altLang="ko-KR" sz="1200" b="1" dirty="0">
              <a:solidFill>
                <a:schemeClr val="tx1">
                  <a:lumMod val="65000"/>
                  <a:lumOff val="35000"/>
                </a:schemeClr>
              </a:solidFill>
              <a:latin typeface="HY견명조" pitchFamily="18" charset="-127"/>
              <a:ea typeface="HY견명조" pitchFamily="18" charset="-127"/>
            </a:endParaRPr>
          </a:p>
          <a:p>
            <a:pPr algn="ctr"/>
            <a:r>
              <a:rPr lang="en-US" altLang="ko-KR" sz="20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HyhwpEQ" pitchFamily="18" charset="-127"/>
                <a:ea typeface="HyhwpEQ" pitchFamily="18" charset="-127"/>
              </a:rPr>
              <a:t>(</a:t>
            </a:r>
            <a:r>
              <a:rPr lang="ko-KR" altLang="en-US" sz="20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HyhwpEQ" pitchFamily="18" charset="-127"/>
                <a:ea typeface="HyhwpEQ" pitchFamily="18" charset="-127"/>
              </a:rPr>
              <a:t>고려대학교 법학전문대학원장</a:t>
            </a:r>
            <a:r>
              <a:rPr lang="en-US" altLang="ko-KR" sz="2000" b="1" spc="-100" dirty="0">
                <a:solidFill>
                  <a:schemeClr val="tx1">
                    <a:lumMod val="65000"/>
                    <a:lumOff val="35000"/>
                  </a:schemeClr>
                </a:solidFill>
                <a:latin typeface="HyhwpEQ" pitchFamily="18" charset="-127"/>
                <a:ea typeface="HyhwpEQ" pitchFamily="18" charset="-127"/>
              </a:rPr>
              <a:t>)</a:t>
            </a:r>
          </a:p>
          <a:p>
            <a:pPr algn="ctr"/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endParaRPr lang="en-US" altLang="ko-KR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2018. </a:t>
            </a:r>
            <a:r>
              <a:rPr lang="en-US" altLang="ko-KR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9.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6804248" y="172058"/>
            <a:ext cx="2208183" cy="592646"/>
            <a:chOff x="6445253" y="184514"/>
            <a:chExt cx="2208183" cy="592646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886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9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70D6B2-57DF-447C-8CFD-30A5E02F4313}"/>
              </a:ext>
            </a:extLst>
          </p:cNvPr>
          <p:cNvSpPr txBox="1">
            <a:spLocks/>
          </p:cNvSpPr>
          <p:nvPr/>
        </p:nvSpPr>
        <p:spPr>
          <a:xfrm>
            <a:off x="323528" y="2353089"/>
            <a:ext cx="8496944" cy="3385542"/>
          </a:xfrm>
          <a:prstGeom prst="rect">
            <a:avLst/>
          </a:prstGeom>
          <a:solidFill>
            <a:srgbClr val="C4B9AD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fontAlgn="base"/>
            <a:endParaRPr lang="en-US" altLang="ko-KR" sz="2000" b="1" cap="none" dirty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fontAlgn="base"/>
            <a:endParaRPr lang="en-US" altLang="ko-KR" sz="2000" b="1" dirty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■ </a:t>
            </a:r>
            <a:r>
              <a:rPr lang="en-US" altLang="ko-KR" b="1" dirty="0">
                <a:latin typeface="HY견명조" pitchFamily="18" charset="-127"/>
                <a:ea typeface="HY견명조" pitchFamily="18" charset="-127"/>
              </a:rPr>
              <a:t>‘</a:t>
            </a:r>
            <a:r>
              <a:rPr lang="en-US" altLang="ko-KR" b="1" dirty="0" err="1">
                <a:latin typeface="HY견명조" pitchFamily="18" charset="-127"/>
                <a:ea typeface="HY견명조" pitchFamily="18" charset="-127"/>
              </a:rPr>
              <a:t>精于</a:t>
            </a:r>
            <a:r>
              <a:rPr lang="en-US" altLang="ko-KR" b="1" dirty="0" err="1" smtClean="0">
                <a:latin typeface="HY견명조" pitchFamily="18" charset="-127"/>
                <a:ea typeface="HY견명조" pitchFamily="18" charset="-127"/>
              </a:rPr>
              <a:t>’유래</a:t>
            </a:r>
            <a:endParaRPr lang="en-US" altLang="ko-KR" b="1" dirty="0">
              <a:latin typeface="HY견명조" pitchFamily="18" charset="-127"/>
              <a:ea typeface="HY견명조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endParaRPr lang="en-US" altLang="ko-KR" sz="1000" b="1" dirty="0">
              <a:latin typeface="HY견명조" pitchFamily="18" charset="-127"/>
              <a:ea typeface="HY견명조" pitchFamily="18" charset="-127"/>
            </a:endParaRPr>
          </a:p>
          <a:p>
            <a:pPr marL="64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당나라 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한유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韓愈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의 명문 진학해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進學解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에서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취함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pPr marL="645750" indent="-285750" fontAlgn="base">
              <a:lnSpc>
                <a:spcPct val="150000"/>
              </a:lnSpc>
              <a:buFontTx/>
              <a:buChar char="-"/>
            </a:pP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“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학업은 근면함에서 정진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精進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되고 노는 데서 황폐해지며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, </a:t>
            </a:r>
          </a:p>
          <a:p>
            <a:pPr marL="360000" fontAlgn="base">
              <a:lnSpc>
                <a:spcPct val="150000"/>
              </a:lnSpc>
            </a:pP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     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행실은  생각하는 데서 이루어지고 내버려 두는 데서 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허물어진다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”</a:t>
            </a:r>
          </a:p>
          <a:p>
            <a:pPr marL="360000" fontAlgn="base">
              <a:lnSpc>
                <a:spcPct val="150000"/>
              </a:lnSpc>
            </a:pPr>
            <a:r>
              <a:rPr lang="en-US" altLang="ko-KR" sz="2800" dirty="0" smtClean="0">
                <a:latin typeface="HY견명조" pitchFamily="18" charset="-127"/>
                <a:ea typeface="HY견명조" pitchFamily="18" charset="-127"/>
              </a:rPr>
              <a:t>    &lt;</a:t>
            </a:r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業</a:t>
            </a:r>
            <a:r>
              <a:rPr lang="ko-KR" altLang="en-US" sz="3200" b="1" dirty="0" err="1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精于</a:t>
            </a:r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勤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, 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荒于嬉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, 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行成于思</a:t>
            </a:r>
            <a:r>
              <a:rPr lang="en-US" altLang="ko-KR" dirty="0">
                <a:latin typeface="HY견명조" pitchFamily="18" charset="-127"/>
                <a:ea typeface="HY견명조" pitchFamily="18" charset="-127"/>
              </a:rPr>
              <a:t>, </a:t>
            </a:r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毁于隨</a:t>
            </a:r>
            <a:r>
              <a:rPr lang="en-US" altLang="ko-KR" sz="2800" dirty="0" smtClean="0">
                <a:latin typeface="HY견명조" pitchFamily="18" charset="-127"/>
                <a:ea typeface="HY견명조" pitchFamily="18" charset="-127"/>
              </a:rPr>
              <a:t>&gt;</a:t>
            </a:r>
            <a:endParaRPr lang="ko-KR" altLang="en-US" sz="28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599" y="1875040"/>
            <a:ext cx="7272809" cy="956099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b="0" cap="none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高麗精于 창업보육플랫폼</a:t>
            </a:r>
            <a:endParaRPr lang="en-US" altLang="ko-KR" sz="2600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  <a:p>
            <a:pPr eaLnBrk="0"/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     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(KJLIP: Korea-</a:t>
            </a:r>
            <a:r>
              <a:rPr lang="en-US" altLang="ko-KR" dirty="0" err="1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Jungwoo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 Law Incubating Platform)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  <p:pic>
        <p:nvPicPr>
          <p:cNvPr id="2050" name="Picture 2" descr="C:\Users\user\Desktop\정훈임시\고려정우창업보육플랫폼(원형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8141" y="2859168"/>
            <a:ext cx="1702331" cy="16499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8434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10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70D6B2-57DF-447C-8CFD-30A5E02F4313}"/>
              </a:ext>
            </a:extLst>
          </p:cNvPr>
          <p:cNvSpPr txBox="1">
            <a:spLocks/>
          </p:cNvSpPr>
          <p:nvPr/>
        </p:nvSpPr>
        <p:spPr>
          <a:xfrm>
            <a:off x="755576" y="2418909"/>
            <a:ext cx="7920880" cy="3801041"/>
          </a:xfrm>
          <a:prstGeom prst="rect">
            <a:avLst/>
          </a:prstGeom>
          <a:solidFill>
            <a:srgbClr val="C4B9AD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fontAlgn="base"/>
            <a:endParaRPr lang="en-US" altLang="ko-KR" sz="2000" b="1" cap="none" dirty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fontAlgn="base"/>
            <a:endParaRPr lang="en-US" altLang="ko-KR" sz="2000" b="1" dirty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■ 목적</a:t>
            </a:r>
            <a:r>
              <a:rPr lang="en-US" altLang="ko-KR" b="1" dirty="0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전문분야 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법률가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창업지원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endParaRPr lang="ko-KR" altLang="en-US" dirty="0">
              <a:latin typeface="HY견명조" pitchFamily="18" charset="-127"/>
              <a:ea typeface="HY견명조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itchFamily="18" charset="-127"/>
                <a:ea typeface="HY견명조" pitchFamily="18" charset="-127"/>
              </a:rPr>
              <a:t>■ 플랫폼에서의 활동방식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sz="1600" dirty="0">
                <a:latin typeface="HY견명조" pitchFamily="18" charset="-127"/>
                <a:ea typeface="HY견명조" pitchFamily="18" charset="-127"/>
              </a:rPr>
              <a:t>- 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플랫폼은 </a:t>
            </a:r>
            <a:r>
              <a:rPr lang="en-US" altLang="ko-KR" sz="1600" dirty="0">
                <a:latin typeface="HY견명조" pitchFamily="18" charset="-127"/>
                <a:ea typeface="HY견명조" pitchFamily="18" charset="-127"/>
              </a:rPr>
              <a:t>3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명 내외로 구성되는 창업보육 대상 팀 지원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sz="1600" dirty="0">
                <a:latin typeface="HY견명조" pitchFamily="18" charset="-127"/>
                <a:ea typeface="HY견명조" pitchFamily="18" charset="-127"/>
              </a:rPr>
              <a:t>- 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팀은 고려대학교 및 법창의센터</a:t>
            </a:r>
            <a:r>
              <a:rPr lang="en-US" altLang="ko-KR" sz="1600" dirty="0">
                <a:latin typeface="HY견명조" pitchFamily="18" charset="-127"/>
                <a:ea typeface="HY견명조" pitchFamily="18" charset="-127"/>
              </a:rPr>
              <a:t>(CLC)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와 독립된 지위에서 </a:t>
            </a:r>
            <a:r>
              <a:rPr lang="ko-KR" altLang="en-US" sz="1600" dirty="0" smtClean="0">
                <a:latin typeface="HY견명조" pitchFamily="18" charset="-127"/>
                <a:ea typeface="HY견명조" pitchFamily="18" charset="-127"/>
              </a:rPr>
              <a:t>활동</a:t>
            </a:r>
            <a:endParaRPr lang="en-US" altLang="ko-KR" sz="1600" dirty="0">
              <a:latin typeface="HY견명조" pitchFamily="18" charset="-127"/>
              <a:ea typeface="HY견명조" pitchFamily="18" charset="-127"/>
            </a:endParaRPr>
          </a:p>
          <a:p>
            <a:pPr marL="645750" indent="-285750" fontAlgn="base">
              <a:lnSpc>
                <a:spcPct val="150000"/>
              </a:lnSpc>
            </a:pPr>
            <a:r>
              <a:rPr lang="en-US" altLang="ko-KR" sz="1600" dirty="0" smtClean="0">
                <a:latin typeface="HY견명조" pitchFamily="18" charset="-127"/>
                <a:ea typeface="HY견명조" pitchFamily="18" charset="-127"/>
              </a:rPr>
              <a:t>- </a:t>
            </a:r>
            <a:r>
              <a:rPr lang="ko-KR" altLang="en-US" sz="1600" dirty="0" smtClean="0">
                <a:latin typeface="HY견명조" pitchFamily="18" charset="-127"/>
                <a:ea typeface="HY견명조" pitchFamily="18" charset="-127"/>
              </a:rPr>
              <a:t>팀의 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선정은 </a:t>
            </a:r>
            <a:r>
              <a:rPr lang="ko-KR" altLang="en-US" sz="1600" dirty="0" smtClean="0">
                <a:latin typeface="HY견명조" pitchFamily="18" charset="-127"/>
                <a:ea typeface="HY견명조" pitchFamily="18" charset="-127"/>
              </a:rPr>
              <a:t>신청</a:t>
            </a:r>
            <a:r>
              <a:rPr lang="en-US" altLang="ko-KR" sz="1600" spc="-150" dirty="0">
                <a:latin typeface="HY견명조" pitchFamily="18" charset="-127"/>
                <a:ea typeface="HY견명조" pitchFamily="18" charset="-127"/>
              </a:rPr>
              <a:t> · </a:t>
            </a:r>
            <a:r>
              <a:rPr lang="ko-KR" altLang="en-US" sz="1600" dirty="0" smtClean="0">
                <a:latin typeface="HY견명조" pitchFamily="18" charset="-127"/>
                <a:ea typeface="HY견명조" pitchFamily="18" charset="-127"/>
              </a:rPr>
              <a:t>영입 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등 다양한 방법으로 결정 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sz="1600" dirty="0">
                <a:latin typeface="HY견명조" pitchFamily="18" charset="-127"/>
                <a:ea typeface="HY견명조" pitchFamily="18" charset="-127"/>
              </a:rPr>
              <a:t>- 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입주자격</a:t>
            </a:r>
            <a:r>
              <a:rPr lang="en-US" altLang="ko-KR" sz="1600" dirty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팀원 </a:t>
            </a:r>
            <a:r>
              <a:rPr lang="en-US" altLang="ko-KR" sz="1600" dirty="0">
                <a:latin typeface="HY견명조" pitchFamily="18" charset="-127"/>
                <a:ea typeface="HY견명조" pitchFamily="18" charset="-127"/>
              </a:rPr>
              <a:t>1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명 </a:t>
            </a:r>
            <a:r>
              <a:rPr lang="ko-KR" altLang="en-US" sz="1600" dirty="0" smtClean="0">
                <a:latin typeface="HY견명조" pitchFamily="18" charset="-127"/>
                <a:ea typeface="HY견명조" pitchFamily="18" charset="-127"/>
              </a:rPr>
              <a:t>고려대 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법조인교우회 </a:t>
            </a:r>
            <a:r>
              <a:rPr lang="ko-KR" altLang="en-US" sz="1600" dirty="0" smtClean="0">
                <a:latin typeface="HY견명조" pitchFamily="18" charset="-127"/>
                <a:ea typeface="HY견명조" pitchFamily="18" charset="-127"/>
              </a:rPr>
              <a:t>회원 자격으로 충분</a:t>
            </a:r>
            <a:r>
              <a:rPr lang="en-US" altLang="ko-KR" sz="1600" dirty="0" smtClean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1600" dirty="0">
                <a:latin typeface="HY견명조" pitchFamily="18" charset="-127"/>
                <a:ea typeface="HY견명조" pitchFamily="18" charset="-127"/>
              </a:rPr>
              <a:t>개방성 확보</a:t>
            </a:r>
            <a:r>
              <a:rPr lang="en-US" altLang="ko-KR" sz="1600" dirty="0"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sz="16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300" indent="-263525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1600" b="1" cap="none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599" y="1875040"/>
            <a:ext cx="7272809" cy="956099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b="0" cap="none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高麗精于 창업보육플랫폼</a:t>
            </a:r>
            <a:endParaRPr lang="en-US" altLang="ko-KR" sz="2600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  <a:p>
            <a:pPr eaLnBrk="0"/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     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(KJLIP: Korea-</a:t>
            </a:r>
            <a:r>
              <a:rPr lang="en-US" altLang="ko-KR" dirty="0" err="1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Jungwoo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 Law Incubating Platform)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085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11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70D6B2-57DF-447C-8CFD-30A5E02F4313}"/>
              </a:ext>
            </a:extLst>
          </p:cNvPr>
          <p:cNvSpPr txBox="1">
            <a:spLocks/>
          </p:cNvSpPr>
          <p:nvPr/>
        </p:nvSpPr>
        <p:spPr>
          <a:xfrm>
            <a:off x="755576" y="2348880"/>
            <a:ext cx="7920880" cy="4239622"/>
          </a:xfrm>
          <a:prstGeom prst="rect">
            <a:avLst/>
          </a:prstGeom>
          <a:solidFill>
            <a:srgbClr val="C4B9AD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fontAlgn="base"/>
            <a:endParaRPr lang="en-US" altLang="ko-KR" sz="2000" b="1" cap="none" dirty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fontAlgn="base"/>
            <a:endParaRPr lang="en-US" altLang="ko-KR" sz="2000" b="1" dirty="0">
              <a:solidFill>
                <a:srgbClr val="000000"/>
              </a:solidFill>
              <a:latin typeface="HY견명조" pitchFamily="18" charset="-127"/>
              <a:ea typeface="HY견명조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■ </a:t>
            </a: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팀에 대한 지원 방법</a:t>
            </a:r>
            <a:r>
              <a:rPr lang="en-US" altLang="ko-KR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기간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고려정우</a:t>
            </a:r>
            <a:r>
              <a:rPr lang="ko-KR" altLang="en-US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창업보육플랫폼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(KJLIP)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내에 사무 공간을 무료 제공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협력기관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융합자문위원회 등으로부터 자문</a:t>
            </a:r>
          </a:p>
          <a:p>
            <a:pPr marL="645750" indent="-285750" fontAlgn="base"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지원기간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창업보육을 위한 지원기간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2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예외적인 경우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3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년까지</a:t>
            </a:r>
            <a:r>
              <a:rPr lang="en-US" altLang="ko-KR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</a:p>
          <a:p>
            <a:pPr marL="645750" indent="-285750" fontAlgn="base">
              <a:lnSpc>
                <a:spcPct val="150000"/>
              </a:lnSpc>
              <a:buFontTx/>
              <a:buChar char="-"/>
            </a:pPr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■ </a:t>
            </a:r>
            <a:r>
              <a:rPr lang="en-US" altLang="ko-KR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KJLIP </a:t>
            </a:r>
            <a:r>
              <a:rPr lang="ko-KR" altLang="en-US" b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위치 및 기부자</a:t>
            </a:r>
            <a:endParaRPr lang="ko-KR" altLang="en-US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서초구 방배동 소재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약 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200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평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기부자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유중개발 정유정 회장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유중재단 정승우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고대 법</a:t>
            </a:r>
            <a:r>
              <a:rPr lang="en-US" altLang="ko-KR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99) 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이사장</a:t>
            </a:r>
          </a:p>
          <a:p>
            <a:pPr marL="622300" indent="-263525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1" cap="none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599" y="1875040"/>
            <a:ext cx="7272809" cy="956099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b="0" cap="none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高麗精于 창업보육플랫폼</a:t>
            </a:r>
            <a:endParaRPr lang="en-US" altLang="ko-KR" sz="2600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  <a:p>
            <a:pPr eaLnBrk="0"/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     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(KJLIP: Korea-</a:t>
            </a:r>
            <a:r>
              <a:rPr lang="en-US" altLang="ko-KR" dirty="0" err="1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Jungwoo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 Law Incubating Platform)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32655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3203848" y="1700808"/>
            <a:ext cx="6480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A3E52-7669-455C-B2A4-268EE78F9A95}" type="slidenum">
              <a:rPr lang="ko-KR" altLang="en-US" smtClean="0"/>
              <a:pPr/>
              <a:t>12</a:t>
            </a:fld>
            <a:endParaRPr lang="ko-KR" altLang="en-US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2288" y="0"/>
            <a:ext cx="10972800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5931166" y="278225"/>
            <a:ext cx="3168352" cy="2082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" name="모서리가 둥근 사각형 설명선 6"/>
          <p:cNvSpPr/>
          <p:nvPr/>
        </p:nvSpPr>
        <p:spPr>
          <a:xfrm>
            <a:off x="4572000" y="3501008"/>
            <a:ext cx="4572000" cy="2191142"/>
          </a:xfrm>
          <a:prstGeom prst="wedgeRoundRectCallout">
            <a:avLst>
              <a:gd name="adj1" fmla="val -67781"/>
              <a:gd name="adj2" fmla="val 839"/>
              <a:gd name="adj3" fmla="val 1666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spc="-25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G</a:t>
            </a:r>
            <a:r>
              <a:rPr lang="en-US" altLang="ko-KR" sz="2800" spc="-250" baseline="3000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2</a:t>
            </a:r>
            <a:r>
              <a:rPr lang="en-US" altLang="ko-KR" sz="2800" spc="-250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2800" b="1" spc="-2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프로젝트로</a:t>
            </a:r>
            <a:endParaRPr lang="en-US" altLang="ko-KR" sz="2800" b="1" spc="-25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ko-KR" altLang="en-US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높고</a:t>
            </a:r>
            <a:r>
              <a:rPr lang="en-US" altLang="ko-KR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高</a:t>
            </a:r>
            <a:r>
              <a:rPr lang="en-US" altLang="ko-KR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) </a:t>
            </a:r>
            <a:r>
              <a:rPr lang="ko-KR" altLang="en-US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우아하게</a:t>
            </a:r>
            <a:r>
              <a:rPr lang="en-US" altLang="ko-KR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(</a:t>
            </a:r>
            <a:r>
              <a:rPr lang="ko-KR" altLang="en-US" sz="2800" b="1" spc="-250" dirty="0" err="1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麗</a:t>
            </a:r>
            <a:r>
              <a:rPr lang="en-US" altLang="ko-KR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)</a:t>
            </a:r>
            <a:r>
              <a:rPr lang="ko-KR" altLang="en-US" sz="2800" b="1" spc="-250" dirty="0" smtClean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 </a:t>
            </a:r>
            <a:r>
              <a:rPr lang="ko-KR" altLang="en-US" sz="2800" b="1" spc="-250" dirty="0">
                <a:solidFill>
                  <a:schemeClr val="tx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빛나는 </a:t>
            </a:r>
            <a:endParaRPr lang="en-US" altLang="ko-KR" sz="2800" b="1" spc="-250" dirty="0">
              <a:solidFill>
                <a:schemeClr val="tx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504000101010101" pitchFamily="18" charset="-127"/>
            </a:endParaRPr>
          </a:p>
          <a:p>
            <a:pPr algn="ctr"/>
            <a:endParaRPr lang="en-US" altLang="ko-KR" sz="2800" b="1" spc="-250" dirty="0">
              <a:solidFill>
                <a:srgbClr val="910123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504000101010101" pitchFamily="18" charset="-127"/>
            </a:endParaRPr>
          </a:p>
          <a:p>
            <a:pPr algn="ctr"/>
            <a:r>
              <a:rPr lang="en-US" altLang="ko-KR" sz="4000" b="1" spc="-250" dirty="0">
                <a:solidFill>
                  <a:srgbClr val="910123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“</a:t>
            </a:r>
            <a:r>
              <a:rPr lang="ko-KR" altLang="en-US" sz="4000" b="1" spc="-250" dirty="0">
                <a:solidFill>
                  <a:srgbClr val="910123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高大法學 </a:t>
            </a:r>
            <a:r>
              <a:rPr lang="en-US" altLang="ko-KR" sz="4000" b="1" spc="-250" dirty="0">
                <a:solidFill>
                  <a:srgbClr val="910123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3.0”</a:t>
            </a:r>
            <a:r>
              <a:rPr lang="ko-KR" altLang="en-US" sz="4000" b="1" spc="-250" dirty="0">
                <a:solidFill>
                  <a:srgbClr val="910123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 </a:t>
            </a:r>
            <a:endParaRPr lang="en-US" altLang="ko-KR" sz="4000" b="1" spc="-250" dirty="0">
              <a:solidFill>
                <a:srgbClr val="910123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1843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호랑이 울음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그룹 20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26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그룹 13"/>
          <p:cNvGrpSpPr/>
          <p:nvPr/>
        </p:nvGrpSpPr>
        <p:grpSpPr>
          <a:xfrm>
            <a:off x="1661623" y="2522017"/>
            <a:ext cx="5841897" cy="1038012"/>
            <a:chOff x="3417314" y="1141007"/>
            <a:chExt cx="2308296" cy="1121608"/>
          </a:xfrm>
        </p:grpSpPr>
        <p:sp>
          <p:nvSpPr>
            <p:cNvPr id="37" name="모서리가 둥근 직사각형 36"/>
            <p:cNvSpPr/>
            <p:nvPr/>
          </p:nvSpPr>
          <p:spPr>
            <a:xfrm>
              <a:off x="3417314" y="1183895"/>
              <a:ext cx="2308296" cy="1078720"/>
            </a:xfrm>
            <a:prstGeom prst="roundRect">
              <a:avLst>
                <a:gd name="adj" fmla="val 7248"/>
              </a:avLst>
            </a:prstGeom>
            <a:solidFill>
              <a:srgbClr val="F7F6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3417314" y="1141007"/>
              <a:ext cx="2308295" cy="517132"/>
            </a:xfrm>
            <a:prstGeom prst="roundRect">
              <a:avLst>
                <a:gd name="adj" fmla="val 7248"/>
              </a:avLst>
            </a:prstGeom>
            <a:solidFill>
              <a:srgbClr val="C4B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531525" y="1275691"/>
              <a:ext cx="2041811" cy="382448"/>
            </a:xfrm>
            <a:prstGeom prst="rect">
              <a:avLst/>
            </a:prstGeom>
            <a:solidFill>
              <a:srgbClr val="C4B9AD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“</a:t>
              </a:r>
              <a:r>
                <a:rPr lang="ko-KR" altLang="en-US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高大法學 </a:t>
              </a:r>
              <a:r>
                <a:rPr lang="en-US" altLang="ko-KR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1.0”</a:t>
              </a:r>
              <a:r>
                <a:rPr lang="en-US" altLang="ko-KR" sz="1700" dirty="0">
                  <a:solidFill>
                    <a:schemeClr val="bg1"/>
                  </a:solidFill>
                  <a:latin typeface="HY견명조" pitchFamily="18" charset="-127"/>
                  <a:ea typeface="HY견명조" pitchFamily="18" charset="-127"/>
                </a:rPr>
                <a:t>(</a:t>
              </a:r>
              <a:r>
                <a:rPr lang="en-US" altLang="ko-KR" sz="1700" dirty="0">
                  <a:solidFill>
                    <a:schemeClr val="bg1"/>
                  </a:solidFill>
                  <a:latin typeface="+mj-lt"/>
                  <a:ea typeface="+mj-ea"/>
                </a:rPr>
                <a:t>1905~1946)  </a:t>
              </a:r>
              <a:r>
                <a:rPr lang="ko-KR" altLang="en-US" sz="1700" b="1" dirty="0">
                  <a:solidFill>
                    <a:srgbClr val="910023"/>
                  </a:solidFill>
                  <a:latin typeface="HY견명조" pitchFamily="18" charset="-127"/>
                  <a:ea typeface="HY견명조" pitchFamily="18" charset="-127"/>
                </a:rPr>
                <a:t>보성전문학교 법과</a:t>
              </a:r>
              <a:endParaRPr lang="en-US" altLang="ko-KR" sz="1700" b="1" dirty="0">
                <a:solidFill>
                  <a:srgbClr val="910023"/>
                </a:solidFill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417314" y="1816393"/>
              <a:ext cx="2171809" cy="3824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교육구국</a:t>
              </a:r>
              <a:r>
                <a:rPr lang="en-US" altLang="ko-KR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, </a:t>
              </a:r>
              <a:r>
                <a:rPr lang="ko-KR" altLang="en-US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항일</a:t>
              </a:r>
              <a:r>
                <a:rPr lang="en-US" altLang="ko-KR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, </a:t>
              </a:r>
              <a:r>
                <a:rPr lang="ko-KR" altLang="en-US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독립</a:t>
              </a:r>
              <a:endParaRPr lang="en-US" altLang="ko-KR" sz="1700" b="1" dirty="0">
                <a:solidFill>
                  <a:schemeClr val="dk1"/>
                </a:solidFill>
                <a:latin typeface="HY견명조" pitchFamily="18" charset="-127"/>
                <a:ea typeface="HY견명조" pitchFamily="18" charset="-127"/>
              </a:endParaRPr>
            </a:p>
          </p:txBody>
        </p:sp>
      </p:grpSp>
      <p:grpSp>
        <p:nvGrpSpPr>
          <p:cNvPr id="41" name="그룹 18"/>
          <p:cNvGrpSpPr/>
          <p:nvPr/>
        </p:nvGrpSpPr>
        <p:grpSpPr>
          <a:xfrm>
            <a:off x="1403648" y="3717032"/>
            <a:ext cx="6502155" cy="1213544"/>
            <a:chOff x="3558254" y="857351"/>
            <a:chExt cx="2171905" cy="1078719"/>
          </a:xfrm>
        </p:grpSpPr>
        <p:sp>
          <p:nvSpPr>
            <p:cNvPr id="42" name="모서리가 둥근 직사각형 41"/>
            <p:cNvSpPr/>
            <p:nvPr/>
          </p:nvSpPr>
          <p:spPr>
            <a:xfrm>
              <a:off x="3609029" y="857351"/>
              <a:ext cx="2041812" cy="1078719"/>
            </a:xfrm>
            <a:prstGeom prst="roundRect">
              <a:avLst>
                <a:gd name="adj" fmla="val 7248"/>
              </a:avLst>
            </a:prstGeom>
            <a:solidFill>
              <a:srgbClr val="F7F6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모서리가 둥근 직사각형 42"/>
            <p:cNvSpPr/>
            <p:nvPr/>
          </p:nvSpPr>
          <p:spPr>
            <a:xfrm>
              <a:off x="3609028" y="861850"/>
              <a:ext cx="2041812" cy="517132"/>
            </a:xfrm>
            <a:prstGeom prst="roundRect">
              <a:avLst>
                <a:gd name="adj" fmla="val 7248"/>
              </a:avLst>
            </a:prstGeom>
            <a:solidFill>
              <a:srgbClr val="C4B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558254" y="969931"/>
              <a:ext cx="2041811" cy="38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“</a:t>
              </a:r>
              <a:r>
                <a:rPr lang="ko-KR" altLang="en-US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高大法學 </a:t>
              </a:r>
              <a:r>
                <a:rPr lang="en-US" altLang="ko-KR" sz="1700" dirty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2.0”</a:t>
              </a:r>
              <a:r>
                <a:rPr lang="en-US" altLang="ko-KR" sz="1700" dirty="0">
                  <a:solidFill>
                    <a:schemeClr val="bg1"/>
                  </a:solidFill>
                  <a:latin typeface="HY견명조" pitchFamily="18" charset="-127"/>
                  <a:ea typeface="HY견명조" pitchFamily="18" charset="-127"/>
                </a:rPr>
                <a:t>(</a:t>
              </a:r>
              <a:r>
                <a:rPr lang="en-US" altLang="ko-KR" sz="1700" dirty="0">
                  <a:solidFill>
                    <a:schemeClr val="bg1"/>
                  </a:solidFill>
                  <a:latin typeface="+mj-lt"/>
                  <a:ea typeface="+mj-ea"/>
                </a:rPr>
                <a:t>1946~2008)  </a:t>
              </a:r>
              <a:r>
                <a:rPr lang="ko-KR" altLang="en-US" sz="1700" b="1" dirty="0">
                  <a:solidFill>
                    <a:srgbClr val="910023"/>
                  </a:solidFill>
                  <a:latin typeface="HY견명조" pitchFamily="18" charset="-127"/>
                  <a:ea typeface="HY견명조" pitchFamily="18" charset="-127"/>
                </a:rPr>
                <a:t>고려대학교 법과대학</a:t>
              </a:r>
              <a:endParaRPr lang="en-US" altLang="ko-KR" sz="1700" b="1" dirty="0">
                <a:solidFill>
                  <a:srgbClr val="910023"/>
                </a:solidFill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558350" y="1484880"/>
              <a:ext cx="2171809" cy="382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법치주의</a:t>
              </a:r>
              <a:r>
                <a:rPr lang="en-US" altLang="ko-KR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, </a:t>
              </a:r>
              <a:r>
                <a:rPr lang="ko-KR" altLang="en-US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산업화</a:t>
              </a:r>
              <a:r>
                <a:rPr lang="en-US" altLang="ko-KR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, </a:t>
              </a:r>
              <a:r>
                <a:rPr lang="ko-KR" altLang="en-US" sz="17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민주화</a:t>
              </a:r>
              <a:endParaRPr lang="en-US" altLang="ko-KR" sz="1700" b="1" dirty="0">
                <a:solidFill>
                  <a:schemeClr val="dk1"/>
                </a:solidFill>
                <a:latin typeface="HY견명조" pitchFamily="18" charset="-127"/>
                <a:ea typeface="HY견명조" pitchFamily="18" charset="-127"/>
              </a:endParaRPr>
            </a:p>
          </p:txBody>
        </p:sp>
      </p:grpSp>
      <p:grpSp>
        <p:nvGrpSpPr>
          <p:cNvPr id="46" name="그룹 26"/>
          <p:cNvGrpSpPr/>
          <p:nvPr/>
        </p:nvGrpSpPr>
        <p:grpSpPr>
          <a:xfrm>
            <a:off x="251520" y="5163497"/>
            <a:ext cx="8640960" cy="1361848"/>
            <a:chOff x="3486096" y="1352382"/>
            <a:chExt cx="2171809" cy="1081841"/>
          </a:xfrm>
        </p:grpSpPr>
        <p:sp>
          <p:nvSpPr>
            <p:cNvPr id="47" name="모서리가 둥근 직사각형 46"/>
            <p:cNvSpPr/>
            <p:nvPr/>
          </p:nvSpPr>
          <p:spPr>
            <a:xfrm>
              <a:off x="3551094" y="1355503"/>
              <a:ext cx="2041812" cy="1078720"/>
            </a:xfrm>
            <a:prstGeom prst="roundRect">
              <a:avLst>
                <a:gd name="adj" fmla="val 7248"/>
              </a:avLst>
            </a:prstGeom>
            <a:solidFill>
              <a:srgbClr val="F7F6E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3551093" y="1352382"/>
              <a:ext cx="2041812" cy="517132"/>
            </a:xfrm>
            <a:prstGeom prst="roundRect">
              <a:avLst>
                <a:gd name="adj" fmla="val 7248"/>
              </a:avLst>
            </a:prstGeom>
            <a:solidFill>
              <a:srgbClr val="C4B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551094" y="1404577"/>
              <a:ext cx="20418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dirty="0" smtClean="0"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☞</a:t>
              </a:r>
              <a:r>
                <a:rPr lang="en-US" altLang="ko-KR" sz="2000" dirty="0" smtClean="0">
                  <a:solidFill>
                    <a:srgbClr val="0000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 “</a:t>
              </a:r>
              <a:r>
                <a:rPr lang="ko-KR" altLang="en-US" sz="2000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高大法學 </a:t>
              </a:r>
              <a:r>
                <a:rPr lang="en-US" altLang="ko-KR" sz="2000" dirty="0">
                  <a:solidFill>
                    <a:srgbClr val="0000FF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HY견명조" pitchFamily="18" charset="-127"/>
                  <a:ea typeface="HY견명조" pitchFamily="18" charset="-127"/>
                </a:rPr>
                <a:t>3.0” </a:t>
              </a:r>
              <a:r>
                <a:rPr lang="en-US" altLang="ko-KR" sz="2000" dirty="0">
                  <a:solidFill>
                    <a:srgbClr val="0000FF"/>
                  </a:solidFill>
                  <a:latin typeface="+mj-lt"/>
                  <a:ea typeface="+mj-ea"/>
                </a:rPr>
                <a:t>(2009~      )  </a:t>
              </a:r>
              <a:r>
                <a:rPr lang="ko-KR" altLang="en-US" sz="2000" b="1" dirty="0">
                  <a:solidFill>
                    <a:srgbClr val="910023"/>
                  </a:solidFill>
                  <a:latin typeface="HY견명조" pitchFamily="18" charset="-127"/>
                  <a:ea typeface="HY견명조" pitchFamily="18" charset="-127"/>
                </a:rPr>
                <a:t>고려대학교 법학전문대학원</a:t>
              </a:r>
              <a:endParaRPr lang="en-US" altLang="ko-KR" sz="2000" b="1" dirty="0">
                <a:solidFill>
                  <a:srgbClr val="910023"/>
                </a:solidFill>
                <a:latin typeface="HY견명조" pitchFamily="18" charset="-127"/>
                <a:ea typeface="HY견명조" pitchFamily="18" charset="-127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486096" y="1927797"/>
              <a:ext cx="2171809" cy="3911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2600" b="1" dirty="0">
                  <a:solidFill>
                    <a:schemeClr val="dk1"/>
                  </a:solidFill>
                  <a:latin typeface="HY견명조" pitchFamily="18" charset="-127"/>
                  <a:ea typeface="HY견명조" pitchFamily="18" charset="-127"/>
                </a:rPr>
                <a:t>미래형 글로벌 법률가</a:t>
              </a:r>
              <a:endParaRPr lang="en-US" altLang="ko-KR" sz="2600" b="1" dirty="0">
                <a:solidFill>
                  <a:schemeClr val="dk1"/>
                </a:solidFill>
                <a:latin typeface="HY견명조" pitchFamily="18" charset="-127"/>
                <a:ea typeface="HY견명조" pitchFamily="18" charset="-127"/>
              </a:endParaRPr>
            </a:p>
          </p:txBody>
        </p:sp>
      </p:grpSp>
      <p:sp>
        <p:nvSpPr>
          <p:cNvPr id="51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2" name="오각형 23">
            <a:extLst>
              <a:ext uri="{FF2B5EF4-FFF2-40B4-BE49-F238E27FC236}">
                <a16:creationId xmlns="" xmlns:a16="http://schemas.microsoft.com/office/drawing/2014/main" id="{1DD53166-A21D-483F-8603-A057005F3277}"/>
              </a:ext>
            </a:extLst>
          </p:cNvPr>
          <p:cNvSpPr>
            <a:spLocks/>
          </p:cNvSpPr>
          <p:nvPr/>
        </p:nvSpPr>
        <p:spPr>
          <a:xfrm>
            <a:off x="1016467" y="1700808"/>
            <a:ext cx="3792444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1</a:t>
            </a:r>
            <a:r>
              <a:rPr lang="en-US" altLang="ko-KR" sz="2600" b="0" cap="none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.“</a:t>
            </a:r>
            <a:r>
              <a:rPr lang="ko-KR" altLang="en-US" sz="2600" b="0" cap="none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高大法學</a:t>
            </a:r>
            <a:r>
              <a:rPr lang="en-US" altLang="ko-KR" sz="2600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 3.0”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53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Ⅰ.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배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54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8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Ⅰ.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배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388456" y="2721789"/>
            <a:ext cx="6729603" cy="1421083"/>
            <a:chOff x="3280725" y="2492896"/>
            <a:chExt cx="7282728" cy="1670177"/>
          </a:xfrm>
        </p:grpSpPr>
        <p:grpSp>
          <p:nvGrpSpPr>
            <p:cNvPr id="4" name="그룹 3"/>
            <p:cNvGrpSpPr/>
            <p:nvPr/>
          </p:nvGrpSpPr>
          <p:grpSpPr>
            <a:xfrm>
              <a:off x="3280725" y="2492896"/>
              <a:ext cx="2328704" cy="1670177"/>
              <a:chOff x="2880042" y="1700808"/>
              <a:chExt cx="2570162" cy="1843352"/>
            </a:xfrm>
          </p:grpSpPr>
          <p:pic>
            <p:nvPicPr>
              <p:cNvPr id="1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042" y="1700808"/>
                <a:ext cx="2570162" cy="152726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2998460" y="3052101"/>
                <a:ext cx="2361566" cy="4391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sz="1600" spc="-250" dirty="0">
                    <a:solidFill>
                      <a:srgbClr val="910123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G</a:t>
                </a:r>
                <a:r>
                  <a:rPr lang="en-US" altLang="ko-KR" sz="1600" spc="-250" baseline="30000" dirty="0">
                    <a:solidFill>
                      <a:srgbClr val="910123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2</a:t>
                </a:r>
                <a:r>
                  <a:rPr lang="en-US" altLang="ko-KR" sz="1600" spc="-250" dirty="0">
                    <a:solidFill>
                      <a:srgbClr val="910123"/>
                    </a:solidFill>
                    <a:latin typeface="HY견고딕" panose="02030600000101010101" pitchFamily="18" charset="-127"/>
                    <a:ea typeface="HY견고딕" panose="02030600000101010101" pitchFamily="18" charset="-127"/>
                  </a:rPr>
                  <a:t> </a:t>
                </a:r>
                <a:r>
                  <a:rPr lang="ko-KR" altLang="en-US" sz="1600" b="1" spc="-250" dirty="0">
                    <a:solidFill>
                      <a:srgbClr val="910123"/>
                    </a:solidFill>
                    <a:latin typeface="바탕" panose="02030600000101010101" pitchFamily="18" charset="-127"/>
                    <a:ea typeface="바탕" panose="02030600000101010101" pitchFamily="18" charset="-127"/>
                    <a:cs typeface="함초롬바탕" panose="02030504000101010101" pitchFamily="18" charset="-127"/>
                  </a:rPr>
                  <a:t>프로젝트</a:t>
                </a:r>
                <a:endParaRPr lang="en-US" altLang="ko-KR" sz="1600" b="1" spc="-250" dirty="0">
                  <a:solidFill>
                    <a:srgbClr val="910123"/>
                  </a:solidFill>
                  <a:latin typeface="바탕" panose="02030600000101010101" pitchFamily="18" charset="-127"/>
                  <a:ea typeface="바탕" panose="02030600000101010101" pitchFamily="18" charset="-127"/>
                  <a:cs typeface="함초롬바탕" panose="02030504000101010101" pitchFamily="18" charset="-127"/>
                </a:endParaRPr>
              </a:p>
            </p:txBody>
          </p:sp>
          <p:sp>
            <p:nvSpPr>
              <p:cNvPr id="18" name="타원 17"/>
              <p:cNvSpPr/>
              <p:nvPr/>
            </p:nvSpPr>
            <p:spPr>
              <a:xfrm>
                <a:off x="3287235" y="2999195"/>
                <a:ext cx="1755775" cy="544965"/>
              </a:xfrm>
              <a:prstGeom prst="ellipse">
                <a:avLst/>
              </a:prstGeom>
              <a:noFill/>
              <a:ln w="12700">
                <a:solidFill>
                  <a:srgbClr val="91012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" name="TextBox 1"/>
            <p:cNvSpPr txBox="1">
              <a:spLocks/>
            </p:cNvSpPr>
            <p:nvPr/>
          </p:nvSpPr>
          <p:spPr>
            <a:xfrm>
              <a:off x="4874823" y="2806604"/>
              <a:ext cx="5688630" cy="1356469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>
              <a:spAutoFit/>
            </a:bodyPr>
            <a:lstStyle/>
            <a:p>
              <a:pPr marL="0" indent="0" algn="ctr" defTabSz="914400" eaLnBrk="0"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endParaRPr lang="en-US" altLang="ko-KR" b="1" cap="none" dirty="0" smtClean="0">
                <a:solidFill>
                  <a:srgbClr val="910123"/>
                </a:solidFill>
                <a:latin typeface="맑은 고딕" charset="0"/>
                <a:ea typeface="맑은 고딕" charset="0"/>
              </a:endParaRPr>
            </a:p>
            <a:p>
              <a:pPr marL="0" indent="0" algn="ctr" defTabSz="914400" eaLnBrk="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b="1" cap="none" dirty="0" smtClean="0">
                  <a:solidFill>
                    <a:srgbClr val="910123"/>
                  </a:solidFill>
                  <a:latin typeface="맑은 고딕" charset="0"/>
                  <a:ea typeface="맑은 고딕" charset="0"/>
                </a:rPr>
                <a:t>“</a:t>
              </a:r>
              <a:r>
                <a:rPr lang="en-US" altLang="ko-KR" sz="1400" b="1" cap="none" dirty="0">
                  <a:solidFill>
                    <a:srgbClr val="0000FF"/>
                  </a:solidFill>
                  <a:latin typeface="맑은 고딕" charset="0"/>
                  <a:ea typeface="맑은 고딕" charset="0"/>
                </a:rPr>
                <a:t>G</a:t>
              </a:r>
              <a:r>
                <a:rPr lang="en-US" altLang="ko-KR" sz="1400" b="1" cap="none" dirty="0">
                  <a:solidFill>
                    <a:srgbClr val="910123"/>
                  </a:solidFill>
                  <a:latin typeface="맑은 고딕" charset="0"/>
                  <a:ea typeface="맑은 고딕" charset="0"/>
                </a:rPr>
                <a:t>o Beyond </a:t>
              </a:r>
              <a:r>
                <a:rPr lang="en-US" altLang="ko-KR" sz="1400" b="1" cap="none" dirty="0">
                  <a:solidFill>
                    <a:srgbClr val="0000FF"/>
                  </a:solidFill>
                  <a:latin typeface="맑은 고딕" charset="0"/>
                  <a:ea typeface="맑은 고딕" charset="0"/>
                </a:rPr>
                <a:t>G</a:t>
              </a:r>
              <a:r>
                <a:rPr lang="en-US" altLang="ko-KR" sz="1400" b="1" cap="none" dirty="0">
                  <a:solidFill>
                    <a:srgbClr val="910123"/>
                  </a:solidFill>
                  <a:latin typeface="맑은 고딕" charset="0"/>
                  <a:ea typeface="맑은 고딕" charset="0"/>
                </a:rPr>
                <a:t>reatness</a:t>
              </a:r>
              <a:r>
                <a:rPr lang="en-US" altLang="ko-KR" sz="1400" b="1" cap="none" dirty="0">
                  <a:solidFill>
                    <a:srgbClr val="0000FF"/>
                  </a:solidFill>
                  <a:latin typeface="맑은 고딕" charset="0"/>
                  <a:ea typeface="맑은 고딕" charset="0"/>
                </a:rPr>
                <a:t>”(G</a:t>
              </a:r>
              <a:r>
                <a:rPr lang="en-US" altLang="ko-KR" sz="1400" b="1" cap="none" baseline="30000" dirty="0">
                  <a:solidFill>
                    <a:srgbClr val="0000FF"/>
                  </a:solidFill>
                  <a:latin typeface="맑은 고딕" charset="0"/>
                  <a:ea typeface="맑은 고딕" charset="0"/>
                </a:rPr>
                <a:t>2</a:t>
              </a:r>
              <a:r>
                <a:rPr lang="en-US" altLang="ko-KR" sz="1400" b="1" cap="none" dirty="0">
                  <a:solidFill>
                    <a:srgbClr val="0000FF"/>
                  </a:solidFill>
                  <a:latin typeface="맑은 고딕" charset="0"/>
                  <a:ea typeface="맑은 고딕" charset="0"/>
                </a:rPr>
                <a:t>)</a:t>
              </a:r>
              <a:r>
                <a:rPr lang="en-US" altLang="ko-KR" sz="1400" b="0" cap="none" dirty="0">
                  <a:solidFill>
                    <a:srgbClr val="0000FF"/>
                  </a:solidFill>
                  <a:latin typeface="맑은 고딕" charset="0"/>
                  <a:ea typeface="맑은 고딕" charset="0"/>
                </a:rPr>
                <a:t> </a:t>
              </a:r>
              <a:endParaRPr lang="ko-KR" altLang="en-US" sz="1400" b="0" cap="none" dirty="0">
                <a:solidFill>
                  <a:srgbClr val="0000FF"/>
                </a:solidFill>
                <a:latin typeface="맑은 고딕" charset="0"/>
                <a:ea typeface="맑은 고딕" charset="0"/>
              </a:endParaRPr>
            </a:p>
            <a:p>
              <a:pPr marL="0" indent="0" algn="ctr" defTabSz="914400" eaLnBrk="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>
                  <a:ea typeface="HY견명조" pitchFamily="18" charset="-127"/>
                </a:rPr>
                <a:t>“</a:t>
              </a:r>
              <a:r>
                <a:rPr lang="en-US" altLang="ko-KR" sz="1400" cap="none" dirty="0" err="1">
                  <a:ea typeface="HY견명조" pitchFamily="18" charset="-127"/>
                </a:rPr>
                <a:t>高大法學</a:t>
              </a:r>
              <a:r>
                <a:rPr lang="ko-KR" altLang="en-US" sz="1400" cap="none" dirty="0">
                  <a:ea typeface="HY견명조" pitchFamily="18" charset="-127"/>
                </a:rPr>
                <a:t>은 </a:t>
              </a:r>
              <a:r>
                <a:rPr lang="en-US" altLang="ko-KR" sz="1400" cap="none" dirty="0" err="1">
                  <a:ea typeface="HY견명조" pitchFamily="18" charset="-127"/>
                </a:rPr>
                <a:t>단순히</a:t>
              </a:r>
              <a:r>
                <a:rPr lang="en-US" altLang="ko-KR" sz="1400" cap="none" dirty="0">
                  <a:ea typeface="HY견명조" pitchFamily="18" charset="-127"/>
                </a:rPr>
                <a:t> 크고 많은 것        </a:t>
              </a:r>
            </a:p>
            <a:p>
              <a:pPr marL="0" indent="0" algn="ctr" defTabSz="914400" eaLnBrk="0"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r>
                <a:rPr lang="en-US" altLang="ko-KR" sz="1400" cap="none" dirty="0">
                  <a:ea typeface="HY견명조" pitchFamily="18" charset="-127"/>
                </a:rPr>
                <a:t>그 너머의 </a:t>
              </a:r>
              <a:r>
                <a:rPr lang="en-US" altLang="ko-KR" sz="1400" cap="none" dirty="0" err="1">
                  <a:ea typeface="HY견명조" pitchFamily="18" charset="-127"/>
                </a:rPr>
                <a:t>가치를</a:t>
              </a:r>
              <a:r>
                <a:rPr lang="en-US" altLang="ko-KR" sz="1400" cap="none" dirty="0">
                  <a:ea typeface="HY견명조" pitchFamily="18" charset="-127"/>
                </a:rPr>
                <a:t> </a:t>
              </a:r>
              <a:r>
                <a:rPr lang="en-US" altLang="ko-KR" sz="1400" cap="none" dirty="0" err="1">
                  <a:ea typeface="HY견명조" pitchFamily="18" charset="-127"/>
                </a:rPr>
                <a:t>추구합니다</a:t>
              </a:r>
              <a:r>
                <a:rPr lang="en-US" altLang="ko-KR" sz="1400" cap="none" dirty="0">
                  <a:ea typeface="HY견명조" pitchFamily="18" charset="-127"/>
                </a:rPr>
                <a:t>”</a:t>
              </a:r>
              <a:endParaRPr lang="ko-KR" altLang="en-US" sz="1400" cap="none" dirty="0">
                <a:ea typeface="HY견명조" pitchFamily="18" charset="-127"/>
              </a:endParaRPr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2</a:t>
            </a:fld>
            <a:endParaRPr lang="ko-KR" altLang="en-US"/>
          </a:p>
        </p:txBody>
      </p:sp>
      <p:grpSp>
        <p:nvGrpSpPr>
          <p:cNvPr id="5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오각형 23">
            <a:extLst>
              <a:ext uri="{FF2B5EF4-FFF2-40B4-BE49-F238E27FC236}">
                <a16:creationId xmlns="" xmlns:a16="http://schemas.microsoft.com/office/drawing/2014/main" id="{1DD53166-A21D-483F-8603-A057005F3277}"/>
              </a:ext>
            </a:extLst>
          </p:cNvPr>
          <p:cNvSpPr>
            <a:spLocks/>
          </p:cNvSpPr>
          <p:nvPr/>
        </p:nvSpPr>
        <p:spPr>
          <a:xfrm>
            <a:off x="995580" y="1991003"/>
            <a:ext cx="4728548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b="0" cap="none" dirty="0" smtClean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2</a:t>
            </a:r>
            <a:r>
              <a:rPr lang="en-US" altLang="ko-KR" sz="2600" b="0" cap="none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600" b="0" cap="none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비전 및 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2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대 </a:t>
            </a:r>
            <a:r>
              <a:rPr lang="ko-KR" altLang="en-US" sz="2600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핵심목표</a:t>
            </a:r>
            <a:endParaRPr lang="ko-KR" altLang="en-US" sz="2600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4" name="직사각형 23"/>
          <p:cNvSpPr/>
          <p:nvPr/>
        </p:nvSpPr>
        <p:spPr>
          <a:xfrm>
            <a:off x="1705574" y="4756018"/>
            <a:ext cx="6070916" cy="1755183"/>
          </a:xfrm>
          <a:prstGeom prst="rect">
            <a:avLst/>
          </a:prstGeom>
          <a:solidFill>
            <a:srgbClr val="C4B9AD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1">
              <a:lnSpc>
                <a:spcPct val="150000"/>
              </a:lnSpc>
              <a:buClr>
                <a:srgbClr val="800000"/>
              </a:buClr>
            </a:pPr>
            <a:r>
              <a:rPr lang="ko-KR" altLang="en-US" sz="2000" b="1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  </a:t>
            </a:r>
            <a:r>
              <a:rPr lang="en-US" altLang="ko-KR" sz="2000" b="1" dirty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1.  </a:t>
            </a:r>
            <a:r>
              <a:rPr lang="ko-KR" altLang="en-US" sz="2000" b="1" dirty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미래형 수월성을 보유한 법조인 </a:t>
            </a:r>
            <a:r>
              <a:rPr lang="ko-KR" altLang="en-US" sz="2000" b="1" dirty="0" smtClean="0">
                <a:solidFill>
                  <a:srgbClr val="0000FF"/>
                </a:solidFill>
                <a:latin typeface="HY견명조" pitchFamily="18" charset="-127"/>
                <a:ea typeface="HY견명조" pitchFamily="18" charset="-127"/>
              </a:rPr>
              <a:t>양성 </a:t>
            </a:r>
            <a:r>
              <a:rPr lang="ko-KR" altLang="en-US" sz="2000" b="1" dirty="0" smtClean="0">
                <a:solidFill>
                  <a:srgbClr val="FF0000"/>
                </a:solidFill>
                <a:latin typeface="HY견명조" pitchFamily="18" charset="-127"/>
                <a:ea typeface="HY견명조" pitchFamily="18" charset="-127"/>
              </a:rPr>
              <a:t>☜</a:t>
            </a:r>
            <a:endParaRPr lang="en-US" altLang="ko-KR" sz="2000" b="1" dirty="0" smtClean="0">
              <a:solidFill>
                <a:srgbClr val="FF0000"/>
              </a:solidFill>
              <a:latin typeface="HY견명조" pitchFamily="18" charset="-127"/>
              <a:ea typeface="HY견명조" pitchFamily="18" charset="-127"/>
            </a:endParaRPr>
          </a:p>
          <a:p>
            <a:pPr marL="0" lvl="1">
              <a:lnSpc>
                <a:spcPct val="150000"/>
              </a:lnSpc>
              <a:buClr>
                <a:srgbClr val="800000"/>
              </a:buClr>
            </a:pPr>
            <a:endParaRPr lang="en-US" altLang="ko-KR" sz="400" b="1" dirty="0">
              <a:solidFill>
                <a:srgbClr val="0000FF"/>
              </a:solidFill>
              <a:latin typeface="HY견명조" pitchFamily="18" charset="-127"/>
              <a:ea typeface="HY견명조" pitchFamily="18" charset="-127"/>
            </a:endParaRPr>
          </a:p>
          <a:p>
            <a:pPr marL="0" lvl="1">
              <a:lnSpc>
                <a:spcPct val="150000"/>
              </a:lnSpc>
              <a:buClr>
                <a:srgbClr val="800000"/>
              </a:buClr>
            </a:pPr>
            <a:r>
              <a:rPr lang="ko-KR" altLang="en-US" sz="2000" b="1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   </a:t>
            </a:r>
            <a:r>
              <a:rPr lang="en-US" altLang="ko-KR" sz="2000" b="1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2.  </a:t>
            </a:r>
            <a:r>
              <a:rPr lang="ko-KR" altLang="en-US" sz="2000" b="1" dirty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핵심 학문 후속세대 양성</a:t>
            </a:r>
            <a:endParaRPr lang="en-US" altLang="ko-KR" sz="2000" b="1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8" name="자유형 27"/>
          <p:cNvSpPr/>
          <p:nvPr/>
        </p:nvSpPr>
        <p:spPr>
          <a:xfrm>
            <a:off x="1535195" y="4426853"/>
            <a:ext cx="2472738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5771255" y="2900413"/>
            <a:ext cx="1470003" cy="42012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910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5517659" y="2938602"/>
            <a:ext cx="1977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spc="-250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비    전</a:t>
            </a:r>
            <a:endParaRPr lang="en-US" altLang="ko-KR" sz="1600" b="1" spc="-250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284728" y="4548552"/>
            <a:ext cx="1991128" cy="42012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9101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TextBox 35"/>
          <p:cNvSpPr txBox="1"/>
          <p:nvPr/>
        </p:nvSpPr>
        <p:spPr>
          <a:xfrm>
            <a:off x="1259632" y="4569645"/>
            <a:ext cx="1977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spc="-250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2</a:t>
            </a:r>
            <a:r>
              <a:rPr lang="ko-KR" altLang="en-US" sz="1600" b="1" spc="-250" dirty="0" smtClean="0">
                <a:solidFill>
                  <a:schemeClr val="bg1"/>
                </a:solidFill>
                <a:latin typeface="바탕" panose="02030600000101010101" pitchFamily="18" charset="-127"/>
                <a:ea typeface="바탕" panose="02030600000101010101" pitchFamily="18" charset="-127"/>
                <a:cs typeface="함초롬바탕" panose="02030504000101010101" pitchFamily="18" charset="-127"/>
              </a:rPr>
              <a:t>대 핵심목표</a:t>
            </a:r>
            <a:endParaRPr lang="en-US" altLang="ko-KR" sz="1600" b="1" spc="-250" dirty="0">
              <a:solidFill>
                <a:schemeClr val="bg1"/>
              </a:solidFill>
              <a:latin typeface="바탕" panose="02030600000101010101" pitchFamily="18" charset="-127"/>
              <a:ea typeface="바탕" panose="02030600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22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287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Ⅰ.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배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경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3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그림 9">
            <a:extLst>
              <a:ext uri="{FF2B5EF4-FFF2-40B4-BE49-F238E27FC236}">
                <a16:creationId xmlns="" xmlns:a16="http://schemas.microsoft.com/office/drawing/2014/main" id="{4BEA3AD1-9807-4375-A9E0-9C4E645FF4A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86325" y="2780928"/>
            <a:ext cx="7474107" cy="3311000"/>
          </a:xfrm>
          <a:prstGeom prst="rect">
            <a:avLst/>
          </a:prstGeom>
        </p:spPr>
      </p:pic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1DD53166-A21D-483F-8603-A057005F3277}"/>
              </a:ext>
            </a:extLst>
          </p:cNvPr>
          <p:cNvSpPr>
            <a:spLocks/>
          </p:cNvSpPr>
          <p:nvPr/>
        </p:nvSpPr>
        <p:spPr>
          <a:xfrm>
            <a:off x="995580" y="1846094"/>
            <a:ext cx="2816250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marL="0" indent="0" algn="l" defTabSz="914400" eaLnBrk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3</a:t>
            </a:r>
            <a:r>
              <a:rPr lang="en-US" altLang="ko-KR" sz="2600" b="0" cap="none" dirty="0" smtClean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주요 사업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="" xmlns:a16="http://schemas.microsoft.com/office/drawing/2014/main" id="{FB6DDFD8-FA68-4848-A747-75BBEA924E08}"/>
              </a:ext>
            </a:extLst>
          </p:cNvPr>
          <p:cNvSpPr/>
          <p:nvPr/>
        </p:nvSpPr>
        <p:spPr>
          <a:xfrm>
            <a:off x="6135782" y="4005064"/>
            <a:ext cx="2036618" cy="266898"/>
          </a:xfrm>
          <a:prstGeom prst="rect">
            <a:avLst/>
          </a:prstGeom>
          <a:solidFill>
            <a:srgbClr val="FDFB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ko-KR" altLang="en-US" sz="1130" b="1" spc="-150" dirty="0" smtClean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☞</a:t>
            </a:r>
            <a:r>
              <a:rPr lang="ko-KR" altLang="en-US" sz="1130" b="1" spc="-15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 법률 </a:t>
            </a:r>
            <a:r>
              <a:rPr lang="ko-KR" altLang="en-US" sz="1130" b="1" spc="-150" dirty="0" err="1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스타트업</a:t>
            </a:r>
            <a:r>
              <a:rPr lang="ko-KR" altLang="en-US" sz="1130" b="1" spc="-150" dirty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130" b="1" spc="-150" dirty="0" smtClean="0">
                <a:solidFill>
                  <a:srgbClr val="0000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지원사업</a:t>
            </a:r>
            <a:endParaRPr lang="ko-KR" altLang="en-US" sz="1130" b="1" spc="-150" dirty="0">
              <a:solidFill>
                <a:srgbClr val="0000FF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49801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4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pic>
        <p:nvPicPr>
          <p:cNvPr id="1026" name="Picture 2" descr="http://lawschool.korea.ac.kr/_res/editor_image/2018/08/wuMdCfiJEsjBHOgoxJay.png">
            <a:extLst>
              <a:ext uri="{FF2B5EF4-FFF2-40B4-BE49-F238E27FC236}">
                <a16:creationId xmlns="" xmlns:a16="http://schemas.microsoft.com/office/drawing/2014/main" id="{595DD188-A8A8-4CA4-823D-075CC5826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94010"/>
            <a:ext cx="4535760" cy="4454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600" y="1875041"/>
            <a:ext cx="1944216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1.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조직도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48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5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70D6B2-57DF-447C-8CFD-30A5E02F4313}"/>
              </a:ext>
            </a:extLst>
          </p:cNvPr>
          <p:cNvSpPr txBox="1">
            <a:spLocks/>
          </p:cNvSpPr>
          <p:nvPr/>
        </p:nvSpPr>
        <p:spPr>
          <a:xfrm>
            <a:off x="755576" y="2169433"/>
            <a:ext cx="8208912" cy="3716402"/>
          </a:xfrm>
          <a:prstGeom prst="rect">
            <a:avLst/>
          </a:prstGeom>
          <a:solidFill>
            <a:srgbClr val="C4B9AD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marL="622300" indent="-263525" eaLnBrk="0">
              <a:lnSpc>
                <a:spcPct val="300000"/>
              </a:lnSpc>
            </a:pPr>
            <a:r>
              <a:rPr lang="en-US" altLang="ko-KR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■ </a:t>
            </a:r>
            <a:r>
              <a:rPr lang="ko-KR" altLang="en-US" sz="2000" b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목적</a:t>
            </a:r>
            <a:r>
              <a:rPr lang="en-US" altLang="ko-KR" sz="2000" b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en-US" sz="2000" b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사업</a:t>
            </a:r>
            <a:endParaRPr lang="ko-KR" altLang="en-US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○ </a:t>
            </a:r>
            <a:r>
              <a:rPr lang="ko-KR" altLang="en-US" b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목적</a:t>
            </a:r>
            <a:r>
              <a:rPr lang="en-US" altLang="ko-KR" b="1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spc="-1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법률가의 전문화</a:t>
            </a:r>
            <a:r>
              <a:rPr lang="en-US" altLang="ko-KR" spc="-1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pc="-10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및 </a:t>
            </a:r>
            <a:r>
              <a:rPr lang="ko-KR" altLang="en-US" spc="-100" dirty="0">
                <a:latin typeface="HY견명조" panose="02030600000101010101" pitchFamily="18" charset="-127"/>
                <a:ea typeface="HY견명조" panose="02030600000101010101" pitchFamily="18" charset="-127"/>
              </a:rPr>
              <a:t>법 관련 산업 생태계 조성을 통한 사회적 책임 수행</a:t>
            </a:r>
          </a:p>
          <a:p>
            <a:pPr marL="622800" indent="-262800" fontAlgn="base">
              <a:lnSpc>
                <a:spcPct val="150000"/>
              </a:lnSpc>
            </a:pPr>
            <a:endParaRPr lang="en-US" altLang="ko-KR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○ 주요 사업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solidFill>
                  <a:srgbClr val="0000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solidFill>
                  <a:srgbClr val="0000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전문분야 법률가 창업 </a:t>
            </a:r>
            <a:r>
              <a:rPr lang="ko-KR" altLang="en-US" dirty="0" smtClean="0">
                <a:solidFill>
                  <a:srgbClr val="0000FF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지원 </a:t>
            </a:r>
            <a:r>
              <a:rPr lang="ko-KR" altLang="en-US" dirty="0" smtClean="0">
                <a:solidFill>
                  <a:srgbClr val="FF0000"/>
                </a:solidFill>
                <a:latin typeface="HY견명조" panose="02030600000101010101" pitchFamily="18" charset="-127"/>
                <a:ea typeface="HY견명조" panose="02030600000101010101" pitchFamily="18" charset="-127"/>
              </a:rPr>
              <a:t>☜</a:t>
            </a:r>
            <a:endParaRPr lang="ko-KR" altLang="en-US" dirty="0">
              <a:solidFill>
                <a:srgbClr val="FF0000"/>
              </a:solidFill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법률 실무교육 지원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국내외 교육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연구기관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기업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로펌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국가기관 등과 인적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물적 교류 </a:t>
            </a:r>
          </a:p>
          <a:p>
            <a:pPr marL="622300" indent="-263525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1" cap="none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599" y="1875041"/>
            <a:ext cx="7128793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법창의센터 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(CLC: Center for Law &amp; Creativity)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34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6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70D6B2-57DF-447C-8CFD-30A5E02F4313}"/>
              </a:ext>
            </a:extLst>
          </p:cNvPr>
          <p:cNvSpPr txBox="1">
            <a:spLocks/>
          </p:cNvSpPr>
          <p:nvPr/>
        </p:nvSpPr>
        <p:spPr>
          <a:xfrm>
            <a:off x="755576" y="2169433"/>
            <a:ext cx="7920880" cy="4085734"/>
          </a:xfrm>
          <a:prstGeom prst="rect">
            <a:avLst/>
          </a:prstGeom>
          <a:solidFill>
            <a:srgbClr val="C4B9AD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marL="622300" indent="-263525" eaLnBrk="0">
              <a:lnSpc>
                <a:spcPct val="300000"/>
              </a:lnSpc>
            </a:pPr>
            <a:r>
              <a:rPr lang="en-US" altLang="ko-KR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■ </a:t>
            </a:r>
            <a:r>
              <a:rPr lang="ko-KR" altLang="en-US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주요 조직 </a:t>
            </a:r>
            <a:r>
              <a:rPr lang="en-US" altLang="ko-KR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(1)</a:t>
            </a:r>
            <a:endParaRPr lang="ko-KR" altLang="en-US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○ 소장</a:t>
            </a:r>
            <a:r>
              <a:rPr lang="en-US" altLang="ko-KR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부소장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소장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한상대 초빙교수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전 검찰총장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부소장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김제완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 교수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법학전문대학원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) </a:t>
            </a:r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○ 기획운영위원회</a:t>
            </a:r>
            <a:endParaRPr lang="en-US" altLang="ko-KR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sz="1600" b="1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 </a:t>
            </a:r>
            <a:r>
              <a:rPr lang="ko-KR" altLang="en-US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소장</a:t>
            </a:r>
            <a:r>
              <a:rPr lang="en-US" altLang="ko-KR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en-US" sz="1600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부소장 포함 </a:t>
            </a:r>
            <a:r>
              <a:rPr lang="en-US" altLang="ko-KR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12</a:t>
            </a:r>
            <a:r>
              <a:rPr lang="ko-KR" altLang="en-US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명 내외의 </a:t>
            </a:r>
            <a:r>
              <a:rPr lang="ko-KR" altLang="en-US" sz="1600" spc="-150" dirty="0" err="1">
                <a:latin typeface="HY견명조" panose="02030600000101010101" pitchFamily="18" charset="-127"/>
                <a:ea typeface="HY견명조" panose="02030600000101010101" pitchFamily="18" charset="-127"/>
              </a:rPr>
              <a:t>교내외</a:t>
            </a:r>
            <a:r>
              <a:rPr lang="ko-KR" altLang="en-US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 위원으로 </a:t>
            </a:r>
            <a:r>
              <a:rPr lang="ko-KR" altLang="en-US" sz="1600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구성</a:t>
            </a:r>
            <a:r>
              <a:rPr lang="en-US" altLang="ko-KR" sz="1600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,  CLC</a:t>
            </a:r>
            <a:r>
              <a:rPr lang="ko-KR" altLang="en-US" sz="1600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최고 의사결정 기구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○ 융합자문위원회</a:t>
            </a:r>
            <a:endParaRPr lang="en-US" altLang="ko-KR" b="1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    </a:t>
            </a:r>
            <a:r>
              <a:rPr lang="en-US" altLang="ko-KR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KJLIP</a:t>
            </a:r>
            <a:r>
              <a:rPr lang="ko-KR" altLang="en-US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에 입주한 팀에 대한 멘토링 서비스 등 </a:t>
            </a:r>
            <a:r>
              <a:rPr lang="ko-KR" altLang="en-US" sz="1600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자문활동</a:t>
            </a:r>
            <a:r>
              <a:rPr lang="en-US" altLang="ko-KR" sz="1600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z="1600" spc="-150" dirty="0" err="1" smtClean="0">
                <a:latin typeface="HY견명조" panose="02030600000101010101" pitchFamily="18" charset="-127"/>
                <a:ea typeface="HY견명조" panose="02030600000101010101" pitchFamily="18" charset="-127"/>
              </a:rPr>
              <a:t>교내외</a:t>
            </a:r>
            <a:r>
              <a:rPr lang="ko-KR" altLang="en-US" sz="1600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</a:t>
            </a:r>
            <a:r>
              <a:rPr lang="ko-KR" altLang="en-US" sz="1600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위원으로 구성</a:t>
            </a:r>
            <a:endParaRPr lang="en-US" altLang="ko-KR" sz="1600" spc="-15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300" indent="-263525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1" cap="none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599" y="1875041"/>
            <a:ext cx="7128793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법창의센터 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(CLC: Center for Law &amp; Creativity)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118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7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70D6B2-57DF-447C-8CFD-30A5E02F4313}"/>
              </a:ext>
            </a:extLst>
          </p:cNvPr>
          <p:cNvSpPr txBox="1">
            <a:spLocks/>
          </p:cNvSpPr>
          <p:nvPr/>
        </p:nvSpPr>
        <p:spPr>
          <a:xfrm>
            <a:off x="755576" y="2169433"/>
            <a:ext cx="7920880" cy="4105098"/>
          </a:xfrm>
          <a:prstGeom prst="rect">
            <a:avLst/>
          </a:prstGeom>
          <a:solidFill>
            <a:srgbClr val="C4B9AD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marL="622300" indent="-263525" eaLnBrk="0">
              <a:lnSpc>
                <a:spcPct val="300000"/>
              </a:lnSpc>
            </a:pPr>
            <a:r>
              <a:rPr lang="en-US" altLang="ko-KR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■ </a:t>
            </a:r>
            <a:r>
              <a:rPr lang="ko-KR" altLang="en-US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주요 조직 </a:t>
            </a:r>
            <a:r>
              <a:rPr lang="en-US" altLang="ko-KR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(2)</a:t>
            </a:r>
            <a:endParaRPr lang="ko-KR" altLang="en-US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○ 고문</a:t>
            </a:r>
            <a:r>
              <a:rPr lang="en-US" altLang="ko-KR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사무국 등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고문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교내외의 명망가를 고문으로 위촉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(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이정미 석좌교수 등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) </a:t>
            </a:r>
            <a:endParaRPr lang="ko-KR" altLang="en-US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사무국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/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연구요원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: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조직이 성장하면 사무국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연구요원을 두어 운영 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ko-KR" altLang="en-US" b="1" dirty="0">
                <a:latin typeface="HY견명조" panose="02030600000101010101" pitchFamily="18" charset="-127"/>
                <a:ea typeface="HY견명조" panose="02030600000101010101" pitchFamily="18" charset="-127"/>
              </a:rPr>
              <a:t>○ 협력기관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외부 법률사무소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법무법인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법무조합 및 회계법인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공공기관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·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기업 등과 업무협력을 위한 양해각서</a:t>
            </a:r>
            <a:r>
              <a:rPr lang="en-US" altLang="ko-KR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(MOU</a:t>
            </a:r>
            <a:r>
              <a:rPr lang="en-US" altLang="ko-KR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)</a:t>
            </a:r>
            <a:r>
              <a:rPr lang="ko-KR" altLang="en-US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체결</a:t>
            </a:r>
            <a:r>
              <a:rPr lang="en-US" altLang="ko-KR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spc="-150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협력기관으로 </a:t>
            </a:r>
            <a:r>
              <a:rPr lang="ko-KR" altLang="en-US" spc="-150" dirty="0">
                <a:latin typeface="HY견명조" panose="02030600000101010101" pitchFamily="18" charset="-127"/>
                <a:ea typeface="HY견명조" panose="02030600000101010101" pitchFamily="18" charset="-127"/>
              </a:rPr>
              <a:t>지정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협력기관은 </a:t>
            </a:r>
            <a:r>
              <a:rPr lang="en-US" altLang="ko-KR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KJLIP</a:t>
            </a:r>
            <a:r>
              <a:rPr lang="ko-KR" altLang="en-US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 입주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팀에 대한 맞춤형 지원 제공</a:t>
            </a:r>
          </a:p>
          <a:p>
            <a:pPr marL="622300" indent="-263525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1" cap="none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599" y="1875041"/>
            <a:ext cx="7128793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법창의센터 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(CLC: Center for Law &amp; Creativity)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269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제목 3"/>
          <p:cNvSpPr txBox="1">
            <a:spLocks/>
          </p:cNvSpPr>
          <p:nvPr/>
        </p:nvSpPr>
        <p:spPr>
          <a:xfrm>
            <a:off x="395536" y="620688"/>
            <a:ext cx="8064896" cy="706755"/>
          </a:xfrm>
          <a:prstGeom prst="rect">
            <a:avLst/>
          </a:prstGeom>
        </p:spPr>
        <p:txBody>
          <a:bodyPr vert="horz" wrap="square" lIns="91440" tIns="45720" rIns="91440" bIns="45720" numCol="1" anchor="ctr">
            <a:noAutofit/>
          </a:bodyPr>
          <a:lstStyle/>
          <a:p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  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Ⅱ</a:t>
            </a:r>
            <a:r>
              <a:rPr lang="en-US" altLang="ko-KR" sz="3600" dirty="0">
                <a:solidFill>
                  <a:schemeClr val="bg1">
                    <a:lumMod val="50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. 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법률 </a:t>
            </a:r>
            <a:r>
              <a:rPr lang="ko-KR" altLang="en-US" sz="3600" dirty="0" err="1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스타트업</a:t>
            </a:r>
            <a:r>
              <a:rPr lang="ko-KR" altLang="en-US" sz="3600" dirty="0">
                <a:solidFill>
                  <a:schemeClr val="bg1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지원사업</a:t>
            </a:r>
            <a:endParaRPr lang="ko-KR" altLang="en-US" sz="3200" b="1" cap="none" spc="-15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74840" y="6520180"/>
            <a:ext cx="2134235" cy="365760"/>
          </a:xfrm>
        </p:spPr>
        <p:txBody>
          <a:bodyPr/>
          <a:lstStyle/>
          <a:p>
            <a:fld id="{67BA3E52-7669-455C-B2A4-268EE78F9A95}" type="slidenum">
              <a:rPr lang="ko-KR" altLang="en-US" smtClean="0"/>
              <a:pPr/>
              <a:t>8</a:t>
            </a:fld>
            <a:endParaRPr lang="ko-KR" altLang="en-US"/>
          </a:p>
        </p:txBody>
      </p:sp>
      <p:grpSp>
        <p:nvGrpSpPr>
          <p:cNvPr id="33" name="그룹 32"/>
          <p:cNvGrpSpPr/>
          <p:nvPr/>
        </p:nvGrpSpPr>
        <p:grpSpPr>
          <a:xfrm>
            <a:off x="6857341" y="73090"/>
            <a:ext cx="2208183" cy="592646"/>
            <a:chOff x="6445253" y="184514"/>
            <a:chExt cx="2208183" cy="592646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462"/>
            <a:stretch/>
          </p:blipFill>
          <p:spPr bwMode="auto">
            <a:xfrm>
              <a:off x="6445253" y="196853"/>
              <a:ext cx="260800" cy="3400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39"/>
            <a:stretch/>
          </p:blipFill>
          <p:spPr bwMode="auto">
            <a:xfrm>
              <a:off x="6656073" y="184514"/>
              <a:ext cx="1997363" cy="592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자유형 24"/>
          <p:cNvSpPr/>
          <p:nvPr/>
        </p:nvSpPr>
        <p:spPr>
          <a:xfrm>
            <a:off x="1671585" y="2418909"/>
            <a:ext cx="2264222" cy="658331"/>
          </a:xfrm>
          <a:custGeom>
            <a:avLst/>
            <a:gdLst>
              <a:gd name="connsiteX0" fmla="*/ 0 w 1745673"/>
              <a:gd name="connsiteY0" fmla="*/ 1282535 h 1282535"/>
              <a:gd name="connsiteX1" fmla="*/ 1745673 w 1745673"/>
              <a:gd name="connsiteY1" fmla="*/ 665018 h 1282535"/>
              <a:gd name="connsiteX2" fmla="*/ 1389413 w 1745673"/>
              <a:gd name="connsiteY2" fmla="*/ 0 h 1282535"/>
              <a:gd name="connsiteX3" fmla="*/ 23750 w 1745673"/>
              <a:gd name="connsiteY3" fmla="*/ 0 h 1282535"/>
              <a:gd name="connsiteX4" fmla="*/ 0 w 1745673"/>
              <a:gd name="connsiteY4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23750 w 1389413"/>
              <a:gd name="connsiteY2" fmla="*/ 0 h 1282535"/>
              <a:gd name="connsiteX3" fmla="*/ 0 w 1389413"/>
              <a:gd name="connsiteY3" fmla="*/ 1282535 h 1282535"/>
              <a:gd name="connsiteX0" fmla="*/ 0 w 1389413"/>
              <a:gd name="connsiteY0" fmla="*/ 1282535 h 1282535"/>
              <a:gd name="connsiteX1" fmla="*/ 1389413 w 1389413"/>
              <a:gd name="connsiteY1" fmla="*/ 0 h 1282535"/>
              <a:gd name="connsiteX2" fmla="*/ 405061 w 1389413"/>
              <a:gd name="connsiteY2" fmla="*/ 0 h 1282535"/>
              <a:gd name="connsiteX3" fmla="*/ 0 w 1389413"/>
              <a:gd name="connsiteY3" fmla="*/ 1282535 h 1282535"/>
              <a:gd name="connsiteX0" fmla="*/ 0 w 1308530"/>
              <a:gd name="connsiteY0" fmla="*/ 681681 h 681681"/>
              <a:gd name="connsiteX1" fmla="*/ 1308530 w 1308530"/>
              <a:gd name="connsiteY1" fmla="*/ 0 h 681681"/>
              <a:gd name="connsiteX2" fmla="*/ 324178 w 1308530"/>
              <a:gd name="connsiteY2" fmla="*/ 0 h 681681"/>
              <a:gd name="connsiteX3" fmla="*/ 0 w 1308530"/>
              <a:gd name="connsiteY3" fmla="*/ 681681 h 681681"/>
              <a:gd name="connsiteX0" fmla="*/ 0 w 1308530"/>
              <a:gd name="connsiteY0" fmla="*/ 681681 h 681681"/>
              <a:gd name="connsiteX1" fmla="*/ 703634 w 1308530"/>
              <a:gd name="connsiteY1" fmla="*/ 305392 h 681681"/>
              <a:gd name="connsiteX2" fmla="*/ 1308530 w 1308530"/>
              <a:gd name="connsiteY2" fmla="*/ 0 h 681681"/>
              <a:gd name="connsiteX3" fmla="*/ 324178 w 1308530"/>
              <a:gd name="connsiteY3" fmla="*/ 0 h 681681"/>
              <a:gd name="connsiteX4" fmla="*/ 0 w 1308530"/>
              <a:gd name="connsiteY4" fmla="*/ 681681 h 681681"/>
              <a:gd name="connsiteX0" fmla="*/ 0 w 1308530"/>
              <a:gd name="connsiteY0" fmla="*/ 681681 h 975576"/>
              <a:gd name="connsiteX1" fmla="*/ 160555 w 1308530"/>
              <a:gd name="connsiteY1" fmla="*/ 975576 h 975576"/>
              <a:gd name="connsiteX2" fmla="*/ 1308530 w 1308530"/>
              <a:gd name="connsiteY2" fmla="*/ 0 h 975576"/>
              <a:gd name="connsiteX3" fmla="*/ 324178 w 1308530"/>
              <a:gd name="connsiteY3" fmla="*/ 0 h 975576"/>
              <a:gd name="connsiteX4" fmla="*/ 0 w 1308530"/>
              <a:gd name="connsiteY4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324178 w 1316041"/>
              <a:gd name="connsiteY4" fmla="*/ 0 h 975576"/>
              <a:gd name="connsiteX5" fmla="*/ 0 w 1316041"/>
              <a:gd name="connsiteY5" fmla="*/ 681681 h 975576"/>
              <a:gd name="connsiteX0" fmla="*/ 0 w 1316041"/>
              <a:gd name="connsiteY0" fmla="*/ 681681 h 975576"/>
              <a:gd name="connsiteX1" fmla="*/ 160555 w 1316041"/>
              <a:gd name="connsiteY1" fmla="*/ 975576 h 975576"/>
              <a:gd name="connsiteX2" fmla="*/ 1308530 w 1316041"/>
              <a:gd name="connsiteY2" fmla="*/ 0 h 975576"/>
              <a:gd name="connsiteX3" fmla="*/ 1316041 w 1316041"/>
              <a:gd name="connsiteY3" fmla="*/ 4965 h 975576"/>
              <a:gd name="connsiteX4" fmla="*/ 144819 w 1316041"/>
              <a:gd name="connsiteY4" fmla="*/ 43152 h 975576"/>
              <a:gd name="connsiteX5" fmla="*/ 0 w 1316041"/>
              <a:gd name="connsiteY5" fmla="*/ 681681 h 975576"/>
              <a:gd name="connsiteX0" fmla="*/ 0 w 1316041"/>
              <a:gd name="connsiteY0" fmla="*/ 681681 h 1191337"/>
              <a:gd name="connsiteX1" fmla="*/ 149345 w 1316041"/>
              <a:gd name="connsiteY1" fmla="*/ 1191337 h 1191337"/>
              <a:gd name="connsiteX2" fmla="*/ 1308530 w 1316041"/>
              <a:gd name="connsiteY2" fmla="*/ 0 h 1191337"/>
              <a:gd name="connsiteX3" fmla="*/ 1316041 w 1316041"/>
              <a:gd name="connsiteY3" fmla="*/ 4965 h 1191337"/>
              <a:gd name="connsiteX4" fmla="*/ 144819 w 1316041"/>
              <a:gd name="connsiteY4" fmla="*/ 43152 h 1191337"/>
              <a:gd name="connsiteX5" fmla="*/ 0 w 1316041"/>
              <a:gd name="connsiteY5" fmla="*/ 681681 h 1191337"/>
              <a:gd name="connsiteX0" fmla="*/ 0 w 1360881"/>
              <a:gd name="connsiteY0" fmla="*/ 681681 h 1191337"/>
              <a:gd name="connsiteX1" fmla="*/ 194185 w 1360881"/>
              <a:gd name="connsiteY1" fmla="*/ 1191337 h 1191337"/>
              <a:gd name="connsiteX2" fmla="*/ 1353370 w 1360881"/>
              <a:gd name="connsiteY2" fmla="*/ 0 h 1191337"/>
              <a:gd name="connsiteX3" fmla="*/ 1360881 w 1360881"/>
              <a:gd name="connsiteY3" fmla="*/ 4965 h 1191337"/>
              <a:gd name="connsiteX4" fmla="*/ 189659 w 1360881"/>
              <a:gd name="connsiteY4" fmla="*/ 43152 h 1191337"/>
              <a:gd name="connsiteX5" fmla="*/ 0 w 1360881"/>
              <a:gd name="connsiteY5" fmla="*/ 681681 h 1191337"/>
              <a:gd name="connsiteX0" fmla="*/ 0 w 1360881"/>
              <a:gd name="connsiteY0" fmla="*/ 715927 h 1225583"/>
              <a:gd name="connsiteX1" fmla="*/ 194185 w 1360881"/>
              <a:gd name="connsiteY1" fmla="*/ 1225583 h 1225583"/>
              <a:gd name="connsiteX2" fmla="*/ 1353370 w 1360881"/>
              <a:gd name="connsiteY2" fmla="*/ 34246 h 1225583"/>
              <a:gd name="connsiteX3" fmla="*/ 1360881 w 1360881"/>
              <a:gd name="connsiteY3" fmla="*/ 39211 h 1225583"/>
              <a:gd name="connsiteX4" fmla="*/ 250734 w 1360881"/>
              <a:gd name="connsiteY4" fmla="*/ 0 h 1225583"/>
              <a:gd name="connsiteX5" fmla="*/ 0 w 1360881"/>
              <a:gd name="connsiteY5" fmla="*/ 715927 h 1225583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50734 w 1384374"/>
              <a:gd name="connsiteY4" fmla="*/ 593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08451 w 1384374"/>
              <a:gd name="connsiteY4" fmla="*/ 27795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53370 w 1384374"/>
              <a:gd name="connsiteY2" fmla="*/ 40184 h 1231521"/>
              <a:gd name="connsiteX3" fmla="*/ 1384374 w 1384374"/>
              <a:gd name="connsiteY3" fmla="*/ 0 h 1231521"/>
              <a:gd name="connsiteX4" fmla="*/ 229592 w 1384374"/>
              <a:gd name="connsiteY4" fmla="*/ 16868 h 1231521"/>
              <a:gd name="connsiteX5" fmla="*/ 0 w 1384374"/>
              <a:gd name="connsiteY5" fmla="*/ 721865 h 1231521"/>
              <a:gd name="connsiteX0" fmla="*/ 0 w 1384374"/>
              <a:gd name="connsiteY0" fmla="*/ 721865 h 1231521"/>
              <a:gd name="connsiteX1" fmla="*/ 194185 w 1384374"/>
              <a:gd name="connsiteY1" fmla="*/ 1231521 h 1231521"/>
              <a:gd name="connsiteX2" fmla="*/ 1384374 w 1384374"/>
              <a:gd name="connsiteY2" fmla="*/ 0 h 1231521"/>
              <a:gd name="connsiteX3" fmla="*/ 229592 w 1384374"/>
              <a:gd name="connsiteY3" fmla="*/ 16868 h 1231521"/>
              <a:gd name="connsiteX4" fmla="*/ 0 w 1384374"/>
              <a:gd name="connsiteY4" fmla="*/ 721865 h 1231521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229592 w 1370280"/>
              <a:gd name="connsiteY3" fmla="*/ 0 h 1214653"/>
              <a:gd name="connsiteX4" fmla="*/ 0 w 1370280"/>
              <a:gd name="connsiteY4" fmla="*/ 704997 h 1214653"/>
              <a:gd name="connsiteX0" fmla="*/ 0 w 1370280"/>
              <a:gd name="connsiteY0" fmla="*/ 704997 h 1214653"/>
              <a:gd name="connsiteX1" fmla="*/ 194185 w 1370280"/>
              <a:gd name="connsiteY1" fmla="*/ 1214653 h 1214653"/>
              <a:gd name="connsiteX2" fmla="*/ 1370280 w 1370280"/>
              <a:gd name="connsiteY2" fmla="*/ 4991 h 1214653"/>
              <a:gd name="connsiteX3" fmla="*/ 61023 w 1370280"/>
              <a:gd name="connsiteY3" fmla="*/ 0 h 1214653"/>
              <a:gd name="connsiteX4" fmla="*/ 0 w 1370280"/>
              <a:gd name="connsiteY4" fmla="*/ 704997 h 1214653"/>
              <a:gd name="connsiteX0" fmla="*/ 0 w 1382923"/>
              <a:gd name="connsiteY0" fmla="*/ 704996 h 1214653"/>
              <a:gd name="connsiteX1" fmla="*/ 206828 w 1382923"/>
              <a:gd name="connsiteY1" fmla="*/ 1214653 h 1214653"/>
              <a:gd name="connsiteX2" fmla="*/ 1382923 w 1382923"/>
              <a:gd name="connsiteY2" fmla="*/ 4991 h 1214653"/>
              <a:gd name="connsiteX3" fmla="*/ 73666 w 1382923"/>
              <a:gd name="connsiteY3" fmla="*/ 0 h 1214653"/>
              <a:gd name="connsiteX4" fmla="*/ 0 w 1382923"/>
              <a:gd name="connsiteY4" fmla="*/ 704996 h 1214653"/>
              <a:gd name="connsiteX0" fmla="*/ 0 w 1382923"/>
              <a:gd name="connsiteY0" fmla="*/ 704996 h 1352365"/>
              <a:gd name="connsiteX1" fmla="*/ 78294 w 1382923"/>
              <a:gd name="connsiteY1" fmla="*/ 1352365 h 1352365"/>
              <a:gd name="connsiteX2" fmla="*/ 1382923 w 1382923"/>
              <a:gd name="connsiteY2" fmla="*/ 4991 h 1352365"/>
              <a:gd name="connsiteX3" fmla="*/ 73666 w 1382923"/>
              <a:gd name="connsiteY3" fmla="*/ 0 h 1352365"/>
              <a:gd name="connsiteX4" fmla="*/ 0 w 1382923"/>
              <a:gd name="connsiteY4" fmla="*/ 704996 h 1352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2923" h="1352365">
                <a:moveTo>
                  <a:pt x="0" y="704996"/>
                </a:moveTo>
                <a:lnTo>
                  <a:pt x="78294" y="1352365"/>
                </a:lnTo>
                <a:lnTo>
                  <a:pt x="1382923" y="4991"/>
                </a:lnTo>
                <a:lnTo>
                  <a:pt x="73666" y="0"/>
                </a:lnTo>
                <a:lnTo>
                  <a:pt x="0" y="704996"/>
                </a:lnTo>
                <a:close/>
              </a:path>
            </a:pathLst>
          </a:custGeom>
          <a:gradFill>
            <a:gsLst>
              <a:gs pos="0">
                <a:prstClr val="white">
                  <a:alpha val="25000"/>
                </a:prstClr>
              </a:gs>
              <a:gs pos="100000">
                <a:schemeClr val="bg1">
                  <a:alpha val="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400">
              <a:solidFill>
                <a:prstClr val="white"/>
              </a:solidFill>
              <a:latin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70D6B2-57DF-447C-8CFD-30A5E02F4313}"/>
              </a:ext>
            </a:extLst>
          </p:cNvPr>
          <p:cNvSpPr txBox="1">
            <a:spLocks/>
          </p:cNvSpPr>
          <p:nvPr/>
        </p:nvSpPr>
        <p:spPr>
          <a:xfrm>
            <a:off x="755576" y="2169433"/>
            <a:ext cx="7920880" cy="2858603"/>
          </a:xfrm>
          <a:prstGeom prst="rect">
            <a:avLst/>
          </a:prstGeom>
          <a:solidFill>
            <a:srgbClr val="C4B9AD"/>
          </a:solidFill>
        </p:spPr>
        <p:txBody>
          <a:bodyPr vert="horz" wrap="square" lIns="91440" tIns="45720" rIns="91440" bIns="45720" anchor="t">
            <a:spAutoFit/>
          </a:bodyPr>
          <a:lstStyle/>
          <a:p>
            <a:pPr marL="622300" indent="-263525" eaLnBrk="0">
              <a:lnSpc>
                <a:spcPct val="300000"/>
              </a:lnSpc>
            </a:pPr>
            <a:r>
              <a:rPr lang="en-US" altLang="ko-KR" sz="2000" b="1" cap="none" dirty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■ </a:t>
            </a:r>
            <a:r>
              <a:rPr lang="ko-KR" altLang="en-US" sz="2000" b="1" cap="none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의미</a:t>
            </a:r>
            <a:r>
              <a:rPr lang="en-US" altLang="ko-KR" sz="2000" b="1" cap="none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/</a:t>
            </a:r>
            <a:r>
              <a:rPr lang="ko-KR" altLang="en-US" sz="2000" b="1" cap="none" dirty="0" smtClean="0">
                <a:solidFill>
                  <a:srgbClr val="000000"/>
                </a:solidFill>
                <a:latin typeface="HY견명조" pitchFamily="18" charset="-127"/>
                <a:ea typeface="HY견명조" pitchFamily="18" charset="-127"/>
              </a:rPr>
              <a:t>효과</a:t>
            </a:r>
            <a:endParaRPr lang="ko-KR" altLang="en-US" sz="2000" dirty="0">
              <a:latin typeface="HY견명조" panose="02030600000101010101" pitchFamily="18" charset="-127"/>
              <a:ea typeface="HY견명조" panose="02030600000101010101" pitchFamily="18" charset="-127"/>
            </a:endParaRP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- 3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년의 로스쿨 교육을 넘어 지속적이고 적극적인 사회적 </a:t>
            </a:r>
            <a:r>
              <a:rPr lang="ko-KR" altLang="en-US" dirty="0" smtClean="0">
                <a:latin typeface="HY견명조" panose="02030600000101010101" pitchFamily="18" charset="-127"/>
                <a:ea typeface="HY견명조" panose="02030600000101010101" pitchFamily="18" charset="-127"/>
              </a:rPr>
              <a:t>책임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수행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전문성과 창의성을 보유한 법률가 양성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고려대학교 법학전문대학원만의 비대칭전략 확보</a:t>
            </a:r>
          </a:p>
          <a:p>
            <a:pPr marL="622800" indent="-262800" fontAlgn="base">
              <a:lnSpc>
                <a:spcPct val="150000"/>
              </a:lnSpc>
            </a:pP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-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국내 최초</a:t>
            </a:r>
            <a:r>
              <a:rPr lang="en-US" altLang="ko-KR" dirty="0">
                <a:latin typeface="HY견명조" panose="02030600000101010101" pitchFamily="18" charset="-127"/>
                <a:ea typeface="HY견명조" panose="02030600000101010101" pitchFamily="18" charset="-127"/>
              </a:rPr>
              <a:t>, </a:t>
            </a:r>
            <a:r>
              <a:rPr lang="ko-KR" altLang="en-US" dirty="0">
                <a:latin typeface="HY견명조" panose="02030600000101010101" pitchFamily="18" charset="-127"/>
                <a:ea typeface="HY견명조" panose="02030600000101010101" pitchFamily="18" charset="-127"/>
              </a:rPr>
              <a:t>로스쿨 체제에서의 적극적 교육 모델 제시</a:t>
            </a:r>
          </a:p>
          <a:p>
            <a:pPr marL="622300" indent="-263525" algn="l" defTabSz="914400" eaLnBrk="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ko-KR" altLang="en-US" sz="900" b="1" cap="none" dirty="0">
              <a:solidFill>
                <a:srgbClr val="000000"/>
              </a:solidFill>
              <a:latin typeface="맑은 고딕" charset="0"/>
              <a:ea typeface="맑은 고딕" charset="0"/>
            </a:endParaRPr>
          </a:p>
        </p:txBody>
      </p:sp>
      <p:sp>
        <p:nvSpPr>
          <p:cNvPr id="15" name="오각형 23">
            <a:extLst>
              <a:ext uri="{FF2B5EF4-FFF2-40B4-BE49-F238E27FC236}">
                <a16:creationId xmlns="" xmlns:a16="http://schemas.microsoft.com/office/drawing/2014/main" id="{35B33D9F-FED9-4900-B2A8-4B691CDF462F}"/>
              </a:ext>
            </a:extLst>
          </p:cNvPr>
          <p:cNvSpPr>
            <a:spLocks/>
          </p:cNvSpPr>
          <p:nvPr/>
        </p:nvSpPr>
        <p:spPr>
          <a:xfrm>
            <a:off x="971599" y="1875041"/>
            <a:ext cx="7128793" cy="576580"/>
          </a:xfrm>
          <a:prstGeom prst="homePlate">
            <a:avLst/>
          </a:prstGeom>
          <a:solidFill>
            <a:srgbClr val="910123"/>
          </a:solidFill>
          <a:ln w="0">
            <a:noFill/>
            <a:prstDash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eaLnBrk="0"/>
            <a:r>
              <a:rPr lang="en-US" altLang="ko-KR" sz="2600" b="0" cap="none" dirty="0">
                <a:solidFill>
                  <a:srgbClr val="FFFFFF"/>
                </a:solidFill>
                <a:latin typeface="HY헤드라인M" charset="0"/>
                <a:ea typeface="HY헤드라인M" charset="0"/>
              </a:rPr>
              <a:t> </a:t>
            </a:r>
            <a:r>
              <a:rPr lang="en-US" altLang="ko-KR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2. </a:t>
            </a:r>
            <a:r>
              <a:rPr lang="ko-KR" altLang="en-US" sz="2600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법창의센터 </a:t>
            </a:r>
            <a:r>
              <a:rPr lang="en-US" altLang="ko-KR" dirty="0">
                <a:solidFill>
                  <a:srgbClr val="FFFFFF"/>
                </a:solidFill>
                <a:latin typeface="HY견명조" pitchFamily="18" charset="-127"/>
                <a:ea typeface="HY견명조" pitchFamily="18" charset="-127"/>
              </a:rPr>
              <a:t>(CLC: Center for Law &amp; Creativity)</a:t>
            </a:r>
            <a:endParaRPr lang="ko-KR" altLang="en-US" sz="2600" b="0" cap="none" dirty="0">
              <a:solidFill>
                <a:srgbClr val="FFFFFF"/>
              </a:solidFill>
              <a:latin typeface="HY견명조" pitchFamily="18" charset="-127"/>
              <a:ea typeface="HY견명조" pitchFamily="18" charset="-127"/>
            </a:endParaRPr>
          </a:p>
        </p:txBody>
      </p:sp>
      <p:pic>
        <p:nvPicPr>
          <p:cNvPr id="11" name="Picture 2" descr="C:\Users\user\Desktop\정훈임시\고려정우창업보육플랫폼(한글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095" y="123267"/>
            <a:ext cx="2293665" cy="4974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23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1217</TotalTime>
  <Pages>19</Pages>
  <Words>681</Words>
  <Characters>0</Characters>
  <Application>Microsoft Office PowerPoint</Application>
  <DocSecurity>0</DocSecurity>
  <PresentationFormat>화면 슬라이드 쇼(4:3)</PresentationFormat>
  <Lines>0</Lines>
  <Paragraphs>121</Paragraphs>
  <Slides>13</Slides>
  <Notes>12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고려대학교</Company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user</dc:creator>
  <cp:lastModifiedBy>USER</cp:lastModifiedBy>
  <cp:revision>106</cp:revision>
  <cp:lastPrinted>2018-08-31T04:30:06Z</cp:lastPrinted>
  <dcterms:modified xsi:type="dcterms:W3CDTF">2018-09-03T06:34:43Z</dcterms:modified>
</cp:coreProperties>
</file>